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71"/>
  </p:notesMasterIdLst>
  <p:sldIdLst>
    <p:sldId id="356" r:id="rId2"/>
    <p:sldId id="257" r:id="rId3"/>
    <p:sldId id="344" r:id="rId4"/>
    <p:sldId id="339" r:id="rId5"/>
    <p:sldId id="258" r:id="rId6"/>
    <p:sldId id="347" r:id="rId7"/>
    <p:sldId id="348" r:id="rId8"/>
    <p:sldId id="349" r:id="rId9"/>
    <p:sldId id="346" r:id="rId10"/>
    <p:sldId id="319" r:id="rId11"/>
    <p:sldId id="320" r:id="rId12"/>
    <p:sldId id="334" r:id="rId13"/>
    <p:sldId id="335" r:id="rId14"/>
    <p:sldId id="336" r:id="rId15"/>
    <p:sldId id="261" r:id="rId16"/>
    <p:sldId id="263" r:id="rId17"/>
    <p:sldId id="264" r:id="rId18"/>
    <p:sldId id="322" r:id="rId19"/>
    <p:sldId id="323" r:id="rId20"/>
    <p:sldId id="324" r:id="rId21"/>
    <p:sldId id="325" r:id="rId22"/>
    <p:sldId id="326" r:id="rId23"/>
    <p:sldId id="327" r:id="rId24"/>
    <p:sldId id="340" r:id="rId25"/>
    <p:sldId id="341" r:id="rId26"/>
    <p:sldId id="357" r:id="rId27"/>
    <p:sldId id="328" r:id="rId28"/>
    <p:sldId id="331" r:id="rId29"/>
    <p:sldId id="329" r:id="rId30"/>
    <p:sldId id="270" r:id="rId31"/>
    <p:sldId id="277" r:id="rId32"/>
    <p:sldId id="343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90" r:id="rId44"/>
    <p:sldId id="291" r:id="rId45"/>
    <p:sldId id="292" r:id="rId46"/>
    <p:sldId id="293" r:id="rId47"/>
    <p:sldId id="294" r:id="rId48"/>
    <p:sldId id="295" r:id="rId49"/>
    <p:sldId id="297" r:id="rId50"/>
    <p:sldId id="298" r:id="rId51"/>
    <p:sldId id="299" r:id="rId52"/>
    <p:sldId id="315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53" r:id="rId65"/>
    <p:sldId id="354" r:id="rId66"/>
    <p:sldId id="311" r:id="rId67"/>
    <p:sldId id="312" r:id="rId68"/>
    <p:sldId id="345" r:id="rId69"/>
    <p:sldId id="330" r:id="rId7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520A"/>
    <a:srgbClr val="2F4E0A"/>
    <a:srgbClr val="365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2308" autoAdjust="0"/>
  </p:normalViewPr>
  <p:slideViewPr>
    <p:cSldViewPr>
      <p:cViewPr>
        <p:scale>
          <a:sx n="90" d="100"/>
          <a:sy n="90" d="100"/>
        </p:scale>
        <p:origin x="-588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14.jp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216028110937526E-2"/>
          <c:y val="0.18659386035292494"/>
          <c:w val="0.46790474608032734"/>
          <c:h val="0.81070188080138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росходов бюджета муниципального образования «Город Майкоп» в 2019 году</c:v>
                </c:pt>
              </c:strCache>
            </c:strRef>
          </c:tx>
          <c:explosion val="36"/>
          <c:dPt>
            <c:idx val="0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7"/>
            <c:bubble3D val="0"/>
            <c:explosion val="53"/>
          </c:dPt>
          <c:dPt>
            <c:idx val="9"/>
            <c:bubble3D val="0"/>
            <c:explosion val="42"/>
          </c:dPt>
          <c:cat>
            <c:strRef>
              <c:f>Лист1!$A$2:$A$11</c:f>
              <c:strCache>
                <c:ptCount val="10"/>
                <c:pt idx="0">
                  <c:v>Общегосудартсвенные расходы 275 687,3 тыс.рублей (7%)</c:v>
                </c:pt>
                <c:pt idx="1">
                  <c:v>Национальная безопасность правохранительная деятельность 35 031,5 тыс.рубли (1%)</c:v>
                </c:pt>
                <c:pt idx="2">
                  <c:v>Национальная экономика 338 802,1 тыс.рубли (9%)</c:v>
                </c:pt>
                <c:pt idx="3">
                  <c:v>Жилищно-коммунальное хозяйство 771 953,5 тыс.рублей (20%)</c:v>
                </c:pt>
                <c:pt idx="4">
                  <c:v>Образование 1 783 345,9 тыс.рублей (52%)</c:v>
                </c:pt>
                <c:pt idx="5">
                  <c:v>Культура и кинематография 127 750,3 тыс.рублей (3%)</c:v>
                </c:pt>
                <c:pt idx="6">
                  <c:v>Социальная политика 199 273,7 тыс.рублей (5%)</c:v>
                </c:pt>
                <c:pt idx="7">
                  <c:v>Физическая культура и спорт 45 334,0 тыс.рублей (1%)</c:v>
                </c:pt>
                <c:pt idx="8">
                  <c:v>Средства массовой информации 24 771,9 тыс.рублей (1%)</c:v>
                </c:pt>
                <c:pt idx="9">
                  <c:v>Обслуживание государственного и муниципального долга 71 603,2 тыс.рублей (2%)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7.504649313114653E-2</c:v>
                </c:pt>
                <c:pt idx="1">
                  <c:v>9.5361346863774999E-3</c:v>
                </c:pt>
                <c:pt idx="2">
                  <c:v>9.222735131603095E-2</c:v>
                </c:pt>
                <c:pt idx="3">
                  <c:v>0.21013809136407274</c:v>
                </c:pt>
                <c:pt idx="4">
                  <c:v>0.48545528152660034</c:v>
                </c:pt>
                <c:pt idx="5">
                  <c:v>3.4775675235862911E-2</c:v>
                </c:pt>
                <c:pt idx="6">
                  <c:v>5.4245488850114446E-2</c:v>
                </c:pt>
                <c:pt idx="7">
                  <c:v>1.2340639991785611E-2</c:v>
                </c:pt>
                <c:pt idx="8">
                  <c:v>6.7433074472253492E-3</c:v>
                </c:pt>
                <c:pt idx="9">
                  <c:v>1.9491536450783591E-2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796983226052566"/>
          <c:y val="5.0352873839298026E-2"/>
          <c:w val="0.43203016773947434"/>
          <c:h val="0.94964712616070202"/>
        </c:manualLayout>
      </c:layout>
      <c:overlay val="0"/>
      <c:txPr>
        <a:bodyPr/>
        <a:lstStyle/>
        <a:p>
          <a:pPr>
            <a:defRPr sz="11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39749015748031"/>
          <c:y val="0.28315625"/>
          <c:w val="0.42581249999999998"/>
          <c:h val="0.638718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Программно-целевые расходы муниципального образования "Город Майкоп" в 2019 году</c:v>
                </c:pt>
              </c:strCache>
            </c:strRef>
          </c:tx>
          <c:explosion val="25"/>
          <c:dPt>
            <c:idx val="0"/>
            <c:bubble3D val="0"/>
            <c:explosion val="6"/>
          </c:dPt>
          <c:dPt>
            <c:idx val="1"/>
            <c:bubble3D val="0"/>
            <c:explosion val="15"/>
          </c:dPt>
          <c:dPt>
            <c:idx val="2"/>
            <c:bubble3D val="0"/>
            <c:explosion val="21"/>
          </c:dPt>
          <c:cat>
            <c:strRef>
              <c:f>Лист1!$A$2:$A$4</c:f>
              <c:strCache>
                <c:ptCount val="3"/>
                <c:pt idx="0">
                  <c:v>Муниципальные программы 3 310 606,2 тыс.руб.(90,1%)</c:v>
                </c:pt>
                <c:pt idx="1">
                  <c:v>Непрограммные расходы 307 567,5 тыс.руб.(8,4%)</c:v>
                </c:pt>
                <c:pt idx="2">
                  <c:v>Ведомственные программы 55 379,7 тыс.руб.(1,5%)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0.90119996622343923</c:v>
                </c:pt>
                <c:pt idx="1">
                  <c:v>8.3724793547304915E-2</c:v>
                </c:pt>
                <c:pt idx="2">
                  <c:v>1.5075240229255956E-2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6"/>
        <c:holeSize val="48"/>
      </c:doughnutChart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72000"/>
      </a:blip>
      <a:srcRect/>
      <a:stretch>
        <a:fillRect l="-12000" t="27000" r="53000" b="1000"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3575655760991"/>
          <c:y val="3.5760305721756744E-2"/>
          <c:w val="0.8237038703016738"/>
          <c:h val="0.93841556475208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invertIfNegative val="0"/>
          <c:cat>
            <c:strRef>
              <c:f>Лист1!$B$2:$B$7</c:f>
              <c:strCache>
                <c:ptCount val="5"/>
                <c:pt idx="0">
                  <c:v>на 01.01.2018</c:v>
                </c:pt>
                <c:pt idx="1">
                  <c:v>на 01.01.2019</c:v>
                </c:pt>
                <c:pt idx="2">
                  <c:v>на 01.01.2020,</c:v>
                </c:pt>
                <c:pt idx="3">
                  <c:v>на 01.01.2021</c:v>
                </c:pt>
                <c:pt idx="4">
                  <c:v>на 01.01.2022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608900</c:v>
                </c:pt>
                <c:pt idx="1">
                  <c:v>588900</c:v>
                </c:pt>
                <c:pt idx="2">
                  <c:v>100000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Коммерческие кредиты</c:v>
                </c:pt>
              </c:strCache>
            </c:strRef>
          </c:tx>
          <c:invertIfNegative val="0"/>
          <c:cat>
            <c:strRef>
              <c:f>Лист1!$B$2:$B$7</c:f>
              <c:strCache>
                <c:ptCount val="5"/>
                <c:pt idx="0">
                  <c:v>на 01.01.2018</c:v>
                </c:pt>
                <c:pt idx="1">
                  <c:v>на 01.01.2019</c:v>
                </c:pt>
                <c:pt idx="2">
                  <c:v>на 01.01.2020,</c:v>
                </c:pt>
                <c:pt idx="3">
                  <c:v>на 01.01.2021</c:v>
                </c:pt>
                <c:pt idx="4">
                  <c:v>на 01.01.2022</c:v>
                </c:pt>
              </c:strCache>
            </c:strRef>
          </c:cat>
          <c:val>
            <c:numRef>
              <c:f>Лист1!$D$2:$D$7</c:f>
              <c:numCache>
                <c:formatCode>#,##0.00</c:formatCode>
                <c:ptCount val="6"/>
                <c:pt idx="0">
                  <c:v>300000</c:v>
                </c:pt>
                <c:pt idx="1">
                  <c:v>200000</c:v>
                </c:pt>
                <c:pt idx="2">
                  <c:v>1034181.2</c:v>
                </c:pt>
                <c:pt idx="3">
                  <c:v>1270689.2</c:v>
                </c:pt>
                <c:pt idx="4">
                  <c:v>1412237.2</c:v>
                </c:pt>
              </c:numCache>
            </c:numRef>
          </c:val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Лист1!$B$2:$B$7</c:f>
              <c:strCache>
                <c:ptCount val="5"/>
                <c:pt idx="0">
                  <c:v>на 01.01.2018</c:v>
                </c:pt>
                <c:pt idx="1">
                  <c:v>на 01.01.2019</c:v>
                </c:pt>
                <c:pt idx="2">
                  <c:v>на 01.01.2020,</c:v>
                </c:pt>
                <c:pt idx="3">
                  <c:v>на 01.01.2021</c:v>
                </c:pt>
                <c:pt idx="4">
                  <c:v>на 01.01.2022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705280"/>
        <c:axId val="130706816"/>
      </c:barChart>
      <c:catAx>
        <c:axId val="130705280"/>
        <c:scaling>
          <c:orientation val="minMax"/>
        </c:scaling>
        <c:delete val="1"/>
        <c:axPos val="b"/>
        <c:majorTickMark val="out"/>
        <c:minorTickMark val="none"/>
        <c:tickLblPos val="low"/>
        <c:crossAx val="130706816"/>
        <c:crosses val="autoZero"/>
        <c:auto val="1"/>
        <c:lblAlgn val="ctr"/>
        <c:lblOffset val="100"/>
        <c:noMultiLvlLbl val="0"/>
      </c:catAx>
      <c:valAx>
        <c:axId val="13070681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0705280"/>
        <c:crosses val="autoZero"/>
        <c:crossBetween val="between"/>
        <c:majorUnit val="300000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82623204139981854"/>
          <c:y val="0.45101353767673091"/>
          <c:w val="0.16436089083495725"/>
          <c:h val="0.284988491788926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622B3C-0E9E-485F-8B26-64443203DECF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</dgm:pt>
    <dgm:pt modelId="{01F15B10-EEFA-4697-99A2-8EC2DC19A867}">
      <dgm:prSet phldrT="[Текст]" custT="1"/>
      <dgm:spPr/>
      <dgm:t>
        <a:bodyPr/>
        <a:lstStyle/>
        <a:p>
          <a:r>
            <a:rPr lang="ru-RU" sz="750" dirty="0" smtClean="0">
              <a:latin typeface="Arial" panose="020B0604020202020204" pitchFamily="34" charset="0"/>
              <a:cs typeface="Arial" panose="020B0604020202020204" pitchFamily="34" charset="0"/>
            </a:rPr>
            <a:t>Малоимущие одиноко проживающие граждане или малоимущие семьи; приемные семьи; малоимущие многодетные семьи, имеющие в своем составе 6 и более детей до 18 лет; граждане, находящиеся в трудной жизненной ситуации</a:t>
          </a:r>
          <a:endParaRPr lang="ru-RU" sz="7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349E58-5FFC-4B0F-95C0-CBBF4C070741}" type="parTrans" cxnId="{578E2932-4A2A-4AA7-B2F4-5085FFD42126}">
      <dgm:prSet/>
      <dgm:spPr/>
      <dgm:t>
        <a:bodyPr/>
        <a:lstStyle/>
        <a:p>
          <a:endParaRPr lang="ru-RU"/>
        </a:p>
      </dgm:t>
    </dgm:pt>
    <dgm:pt modelId="{C9C099AB-766B-4817-BCB4-45E9F0A75C1A}" type="sibTrans" cxnId="{578E2932-4A2A-4AA7-B2F4-5085FFD42126}">
      <dgm:prSet/>
      <dgm:spPr/>
      <dgm:t>
        <a:bodyPr/>
        <a:lstStyle/>
        <a:p>
          <a:endParaRPr lang="ru-RU"/>
        </a:p>
      </dgm:t>
    </dgm:pt>
    <dgm:pt modelId="{FC560FA7-ED2F-4CC8-AFE5-53F0641FE4FF}">
      <dgm:prSet phldrT="[Текст]" custT="1"/>
      <dgm:spPr/>
      <dgm:t>
        <a:bodyPr/>
        <a:lstStyle/>
        <a:p>
          <a:pPr algn="ctr"/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Малоимущие одиноко проживающие граждане или малоимущие семьи; приемные семьи; малоимущие многодетные семьи, имеющих в своем составе 6 и более детей до 18 лет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9A028E-B2BA-4C01-91D4-88101B8152A4}" type="parTrans" cxnId="{1238208A-61BC-4438-8F7D-98DE172881D5}">
      <dgm:prSet/>
      <dgm:spPr/>
      <dgm:t>
        <a:bodyPr/>
        <a:lstStyle/>
        <a:p>
          <a:endParaRPr lang="ru-RU"/>
        </a:p>
      </dgm:t>
    </dgm:pt>
    <dgm:pt modelId="{D24871E3-8FE2-4C2D-8A3A-066C7EDEBD31}" type="sibTrans" cxnId="{1238208A-61BC-4438-8F7D-98DE172881D5}">
      <dgm:prSet/>
      <dgm:spPr/>
      <dgm:t>
        <a:bodyPr/>
        <a:lstStyle/>
        <a:p>
          <a:endParaRPr lang="ru-RU"/>
        </a:p>
      </dgm:t>
    </dgm:pt>
    <dgm:pt modelId="{95E7D412-510C-49CE-8F6C-E3B1D4F39A60}">
      <dgm:prSet phldrT="[Текст]" custT="1"/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Лица, отбывавшие наказание назначенное судом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15000A-01C2-44CC-B822-63C0D788D42A}" type="parTrans" cxnId="{3298D4C4-BF51-4C1A-A3A0-97091AF5B209}">
      <dgm:prSet/>
      <dgm:spPr/>
      <dgm:t>
        <a:bodyPr/>
        <a:lstStyle/>
        <a:p>
          <a:endParaRPr lang="ru-RU"/>
        </a:p>
      </dgm:t>
    </dgm:pt>
    <dgm:pt modelId="{5EF42EA1-0C42-408B-91DD-41904D629594}" type="sibTrans" cxnId="{3298D4C4-BF51-4C1A-A3A0-97091AF5B209}">
      <dgm:prSet/>
      <dgm:spPr/>
      <dgm:t>
        <a:bodyPr/>
        <a:lstStyle/>
        <a:p>
          <a:endParaRPr lang="ru-RU"/>
        </a:p>
      </dgm:t>
    </dgm:pt>
    <dgm:pt modelId="{9CDAF842-5E53-4DCE-8183-CD6A1B22BD5C}">
      <dgm:prSet custT="1"/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Участники Великой Отечественной войны, бывшие несовершеннолетние узники фашистских лагерей, вдовы участников (инвалидов) ВОВ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2F4235-8A6B-4D7B-8C35-C35970814AF0}" type="parTrans" cxnId="{7786127D-0CED-4CF8-BFCF-D2E124D42990}">
      <dgm:prSet/>
      <dgm:spPr/>
      <dgm:t>
        <a:bodyPr/>
        <a:lstStyle/>
        <a:p>
          <a:endParaRPr lang="ru-RU"/>
        </a:p>
      </dgm:t>
    </dgm:pt>
    <dgm:pt modelId="{708208C9-F121-440B-9D64-B24DDCDEAA3F}" type="sibTrans" cxnId="{7786127D-0CED-4CF8-BFCF-D2E124D42990}">
      <dgm:prSet/>
      <dgm:spPr/>
      <dgm:t>
        <a:bodyPr/>
        <a:lstStyle/>
        <a:p>
          <a:endParaRPr lang="ru-RU"/>
        </a:p>
      </dgm:t>
    </dgm:pt>
    <dgm:pt modelId="{4FD4ECD0-8802-4243-9882-5D1CBDF8F88B}">
      <dgm:prSet custT="1"/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Малоимущие многодетные семьи, имеющие в своем составе 6 и более детей до 18 лет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E353CF-67A3-4935-9AE7-587A3325C249}" type="parTrans" cxnId="{410E858F-63A4-4B0B-B02D-27025AEE163F}">
      <dgm:prSet/>
      <dgm:spPr/>
      <dgm:t>
        <a:bodyPr/>
        <a:lstStyle/>
        <a:p>
          <a:endParaRPr lang="ru-RU"/>
        </a:p>
      </dgm:t>
    </dgm:pt>
    <dgm:pt modelId="{3E6410BD-03C0-40F6-98E2-8B99CD63B98A}" type="sibTrans" cxnId="{410E858F-63A4-4B0B-B02D-27025AEE163F}">
      <dgm:prSet/>
      <dgm:spPr/>
      <dgm:t>
        <a:bodyPr/>
        <a:lstStyle/>
        <a:p>
          <a:endParaRPr lang="ru-RU"/>
        </a:p>
      </dgm:t>
    </dgm:pt>
    <dgm:pt modelId="{9F63159E-E94D-4A6F-B384-AAD20C584758}" type="pres">
      <dgm:prSet presAssocID="{5F622B3C-0E9E-485F-8B26-64443203DECF}" presName="Name0" presStyleCnt="0">
        <dgm:presLayoutVars>
          <dgm:dir/>
          <dgm:animLvl val="lvl"/>
          <dgm:resizeHandles val="exact"/>
        </dgm:presLayoutVars>
      </dgm:prSet>
      <dgm:spPr/>
    </dgm:pt>
    <dgm:pt modelId="{2D0BA703-5ADE-474E-908A-DCF1E6C341DC}" type="pres">
      <dgm:prSet presAssocID="{01F15B10-EEFA-4697-99A2-8EC2DC19A867}" presName="linNode" presStyleCnt="0"/>
      <dgm:spPr/>
    </dgm:pt>
    <dgm:pt modelId="{07D50E57-3A22-4493-8894-0E5CDC1F49DC}" type="pres">
      <dgm:prSet presAssocID="{01F15B10-EEFA-4697-99A2-8EC2DC19A867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61F7E-5E73-49B5-807C-55109A2A9831}" type="pres">
      <dgm:prSet presAssocID="{C9C099AB-766B-4817-BCB4-45E9F0A75C1A}" presName="sp" presStyleCnt="0"/>
      <dgm:spPr/>
    </dgm:pt>
    <dgm:pt modelId="{3C0E6B49-D1AB-438C-8753-72E5A19F1740}" type="pres">
      <dgm:prSet presAssocID="{FC560FA7-ED2F-4CC8-AFE5-53F0641FE4FF}" presName="linNode" presStyleCnt="0"/>
      <dgm:spPr/>
    </dgm:pt>
    <dgm:pt modelId="{AF11F7AC-01D1-4587-914D-6F44166AA9F0}" type="pres">
      <dgm:prSet presAssocID="{FC560FA7-ED2F-4CC8-AFE5-53F0641FE4FF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7428E-AD9E-47F1-A056-532CA92FB0F1}" type="pres">
      <dgm:prSet presAssocID="{D24871E3-8FE2-4C2D-8A3A-066C7EDEBD31}" presName="sp" presStyleCnt="0"/>
      <dgm:spPr/>
    </dgm:pt>
    <dgm:pt modelId="{F47EFB73-8D9B-4356-866E-7CAC63F1112A}" type="pres">
      <dgm:prSet presAssocID="{95E7D412-510C-49CE-8F6C-E3B1D4F39A60}" presName="linNode" presStyleCnt="0"/>
      <dgm:spPr/>
    </dgm:pt>
    <dgm:pt modelId="{4EAE1854-DB85-4CB1-9ACE-6FBEE15F5803}" type="pres">
      <dgm:prSet presAssocID="{95E7D412-510C-49CE-8F6C-E3B1D4F39A60}" presName="parentText" presStyleLbl="node1" presStyleIdx="2" presStyleCnt="5" custScaleX="98800" custScaleY="50157" custLinFactNeighborX="11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CB3EF-7143-4E74-BC4E-05BDA75EE5C0}" type="pres">
      <dgm:prSet presAssocID="{5EF42EA1-0C42-408B-91DD-41904D629594}" presName="sp" presStyleCnt="0"/>
      <dgm:spPr/>
    </dgm:pt>
    <dgm:pt modelId="{6211DF8A-994D-4498-A5BE-FE79BEF33543}" type="pres">
      <dgm:prSet presAssocID="{9CDAF842-5E53-4DCE-8183-CD6A1B22BD5C}" presName="linNode" presStyleCnt="0"/>
      <dgm:spPr/>
    </dgm:pt>
    <dgm:pt modelId="{9B141B01-FC48-401B-91DB-21A6FDB9B7D5}" type="pres">
      <dgm:prSet presAssocID="{9CDAF842-5E53-4DCE-8183-CD6A1B22BD5C}" presName="parentText" presStyleLbl="node1" presStyleIdx="3" presStyleCnt="5" custScaleX="99587" custScaleY="94200" custLinFactNeighborX="12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BC1EB-2018-451A-A43A-BC30422784A6}" type="pres">
      <dgm:prSet presAssocID="{708208C9-F121-440B-9D64-B24DDCDEAA3F}" presName="sp" presStyleCnt="0"/>
      <dgm:spPr/>
    </dgm:pt>
    <dgm:pt modelId="{A7FE61C4-9B27-4E24-9DDF-BF7A3816EACF}" type="pres">
      <dgm:prSet presAssocID="{4FD4ECD0-8802-4243-9882-5D1CBDF8F88B}" presName="linNode" presStyleCnt="0"/>
      <dgm:spPr/>
    </dgm:pt>
    <dgm:pt modelId="{363DBDC4-ED01-4198-A1B8-97F720E0208B}" type="pres">
      <dgm:prSet presAssocID="{4FD4ECD0-8802-4243-9882-5D1CBDF8F88B}" presName="parentText" presStyleLbl="node1" presStyleIdx="4" presStyleCnt="5" custScaleX="101545" custScaleY="53517" custLinFactNeighborX="-2489" custLinFactNeighborY="-21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3B44FE-E0F7-417E-836D-54E1374C17B3}" type="presOf" srcId="{4FD4ECD0-8802-4243-9882-5D1CBDF8F88B}" destId="{363DBDC4-ED01-4198-A1B8-97F720E0208B}" srcOrd="0" destOrd="0" presId="urn:microsoft.com/office/officeart/2005/8/layout/vList5"/>
    <dgm:cxn modelId="{1238208A-61BC-4438-8F7D-98DE172881D5}" srcId="{5F622B3C-0E9E-485F-8B26-64443203DECF}" destId="{FC560FA7-ED2F-4CC8-AFE5-53F0641FE4FF}" srcOrd="1" destOrd="0" parTransId="{889A028E-B2BA-4C01-91D4-88101B8152A4}" sibTransId="{D24871E3-8FE2-4C2D-8A3A-066C7EDEBD31}"/>
    <dgm:cxn modelId="{3298D4C4-BF51-4C1A-A3A0-97091AF5B209}" srcId="{5F622B3C-0E9E-485F-8B26-64443203DECF}" destId="{95E7D412-510C-49CE-8F6C-E3B1D4F39A60}" srcOrd="2" destOrd="0" parTransId="{5615000A-01C2-44CC-B822-63C0D788D42A}" sibTransId="{5EF42EA1-0C42-408B-91DD-41904D629594}"/>
    <dgm:cxn modelId="{7786127D-0CED-4CF8-BFCF-D2E124D42990}" srcId="{5F622B3C-0E9E-485F-8B26-64443203DECF}" destId="{9CDAF842-5E53-4DCE-8183-CD6A1B22BD5C}" srcOrd="3" destOrd="0" parTransId="{012F4235-8A6B-4D7B-8C35-C35970814AF0}" sibTransId="{708208C9-F121-440B-9D64-B24DDCDEAA3F}"/>
    <dgm:cxn modelId="{FDEB2CBC-030C-4104-ADDC-8B58FABF10CE}" type="presOf" srcId="{01F15B10-EEFA-4697-99A2-8EC2DC19A867}" destId="{07D50E57-3A22-4493-8894-0E5CDC1F49DC}" srcOrd="0" destOrd="0" presId="urn:microsoft.com/office/officeart/2005/8/layout/vList5"/>
    <dgm:cxn modelId="{578E2932-4A2A-4AA7-B2F4-5085FFD42126}" srcId="{5F622B3C-0E9E-485F-8B26-64443203DECF}" destId="{01F15B10-EEFA-4697-99A2-8EC2DC19A867}" srcOrd="0" destOrd="0" parTransId="{9D349E58-5FFC-4B0F-95C0-CBBF4C070741}" sibTransId="{C9C099AB-766B-4817-BCB4-45E9F0A75C1A}"/>
    <dgm:cxn modelId="{410E858F-63A4-4B0B-B02D-27025AEE163F}" srcId="{5F622B3C-0E9E-485F-8B26-64443203DECF}" destId="{4FD4ECD0-8802-4243-9882-5D1CBDF8F88B}" srcOrd="4" destOrd="0" parTransId="{B8E353CF-67A3-4935-9AE7-587A3325C249}" sibTransId="{3E6410BD-03C0-40F6-98E2-8B99CD63B98A}"/>
    <dgm:cxn modelId="{44138A75-433D-4182-BFC7-0CA53B2F48BC}" type="presOf" srcId="{95E7D412-510C-49CE-8F6C-E3B1D4F39A60}" destId="{4EAE1854-DB85-4CB1-9ACE-6FBEE15F5803}" srcOrd="0" destOrd="0" presId="urn:microsoft.com/office/officeart/2005/8/layout/vList5"/>
    <dgm:cxn modelId="{2224E4DD-B68E-4280-B24D-92EC8D74784B}" type="presOf" srcId="{9CDAF842-5E53-4DCE-8183-CD6A1B22BD5C}" destId="{9B141B01-FC48-401B-91DB-21A6FDB9B7D5}" srcOrd="0" destOrd="0" presId="urn:microsoft.com/office/officeart/2005/8/layout/vList5"/>
    <dgm:cxn modelId="{F3FE759A-AD06-4325-BEFA-429443FE79A4}" type="presOf" srcId="{FC560FA7-ED2F-4CC8-AFE5-53F0641FE4FF}" destId="{AF11F7AC-01D1-4587-914D-6F44166AA9F0}" srcOrd="0" destOrd="0" presId="urn:microsoft.com/office/officeart/2005/8/layout/vList5"/>
    <dgm:cxn modelId="{120B1AA4-159A-4D46-AC53-92B74806D7DE}" type="presOf" srcId="{5F622B3C-0E9E-485F-8B26-64443203DECF}" destId="{9F63159E-E94D-4A6F-B384-AAD20C584758}" srcOrd="0" destOrd="0" presId="urn:microsoft.com/office/officeart/2005/8/layout/vList5"/>
    <dgm:cxn modelId="{09EE1C34-0FB5-4879-9900-FE1E0D721EEA}" type="presParOf" srcId="{9F63159E-E94D-4A6F-B384-AAD20C584758}" destId="{2D0BA703-5ADE-474E-908A-DCF1E6C341DC}" srcOrd="0" destOrd="0" presId="urn:microsoft.com/office/officeart/2005/8/layout/vList5"/>
    <dgm:cxn modelId="{4303CDAC-9F4A-4599-ABB7-CCBD9D84BB96}" type="presParOf" srcId="{2D0BA703-5ADE-474E-908A-DCF1E6C341DC}" destId="{07D50E57-3A22-4493-8894-0E5CDC1F49DC}" srcOrd="0" destOrd="0" presId="urn:microsoft.com/office/officeart/2005/8/layout/vList5"/>
    <dgm:cxn modelId="{1BF3C036-756A-42F8-878D-672D23DB2FE7}" type="presParOf" srcId="{9F63159E-E94D-4A6F-B384-AAD20C584758}" destId="{C0061F7E-5E73-49B5-807C-55109A2A9831}" srcOrd="1" destOrd="0" presId="urn:microsoft.com/office/officeart/2005/8/layout/vList5"/>
    <dgm:cxn modelId="{B101BCD4-44CD-44AF-BAB1-F7A04B7D9966}" type="presParOf" srcId="{9F63159E-E94D-4A6F-B384-AAD20C584758}" destId="{3C0E6B49-D1AB-438C-8753-72E5A19F1740}" srcOrd="2" destOrd="0" presId="urn:microsoft.com/office/officeart/2005/8/layout/vList5"/>
    <dgm:cxn modelId="{D370F5D5-E3A5-4307-9B15-F5A9F231B9C6}" type="presParOf" srcId="{3C0E6B49-D1AB-438C-8753-72E5A19F1740}" destId="{AF11F7AC-01D1-4587-914D-6F44166AA9F0}" srcOrd="0" destOrd="0" presId="urn:microsoft.com/office/officeart/2005/8/layout/vList5"/>
    <dgm:cxn modelId="{F4AC9304-0AAA-49CC-919B-90D897F79582}" type="presParOf" srcId="{9F63159E-E94D-4A6F-B384-AAD20C584758}" destId="{EE07428E-AD9E-47F1-A056-532CA92FB0F1}" srcOrd="3" destOrd="0" presId="urn:microsoft.com/office/officeart/2005/8/layout/vList5"/>
    <dgm:cxn modelId="{EB5CD598-A5B2-4D30-9EA4-C87FBA738C0C}" type="presParOf" srcId="{9F63159E-E94D-4A6F-B384-AAD20C584758}" destId="{F47EFB73-8D9B-4356-866E-7CAC63F1112A}" srcOrd="4" destOrd="0" presId="urn:microsoft.com/office/officeart/2005/8/layout/vList5"/>
    <dgm:cxn modelId="{A021DF68-68CC-43BD-B565-54507DBDBF89}" type="presParOf" srcId="{F47EFB73-8D9B-4356-866E-7CAC63F1112A}" destId="{4EAE1854-DB85-4CB1-9ACE-6FBEE15F5803}" srcOrd="0" destOrd="0" presId="urn:microsoft.com/office/officeart/2005/8/layout/vList5"/>
    <dgm:cxn modelId="{05A65453-EFD3-4B78-8B9A-61D59CEE8DE9}" type="presParOf" srcId="{9F63159E-E94D-4A6F-B384-AAD20C584758}" destId="{E5BCB3EF-7143-4E74-BC4E-05BDA75EE5C0}" srcOrd="5" destOrd="0" presId="urn:microsoft.com/office/officeart/2005/8/layout/vList5"/>
    <dgm:cxn modelId="{86075A33-411C-4298-BF03-D6F58074161D}" type="presParOf" srcId="{9F63159E-E94D-4A6F-B384-AAD20C584758}" destId="{6211DF8A-994D-4498-A5BE-FE79BEF33543}" srcOrd="6" destOrd="0" presId="urn:microsoft.com/office/officeart/2005/8/layout/vList5"/>
    <dgm:cxn modelId="{8BC4701E-BE8E-4BEE-8C51-4F9143F53934}" type="presParOf" srcId="{6211DF8A-994D-4498-A5BE-FE79BEF33543}" destId="{9B141B01-FC48-401B-91DB-21A6FDB9B7D5}" srcOrd="0" destOrd="0" presId="urn:microsoft.com/office/officeart/2005/8/layout/vList5"/>
    <dgm:cxn modelId="{183AE0DA-D2C7-495C-91FB-A2C1E2681626}" type="presParOf" srcId="{9F63159E-E94D-4A6F-B384-AAD20C584758}" destId="{6CDBC1EB-2018-451A-A43A-BC30422784A6}" srcOrd="7" destOrd="0" presId="urn:microsoft.com/office/officeart/2005/8/layout/vList5"/>
    <dgm:cxn modelId="{F1EECCFD-6745-4D65-BB1F-4996391701DD}" type="presParOf" srcId="{9F63159E-E94D-4A6F-B384-AAD20C584758}" destId="{A7FE61C4-9B27-4E24-9DDF-BF7A3816EACF}" srcOrd="8" destOrd="0" presId="urn:microsoft.com/office/officeart/2005/8/layout/vList5"/>
    <dgm:cxn modelId="{29708C93-73E9-41D2-B7D8-798802433C4E}" type="presParOf" srcId="{A7FE61C4-9B27-4E24-9DDF-BF7A3816EACF}" destId="{363DBDC4-ED01-4198-A1B8-97F720E0208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622B3C-0E9E-485F-8B26-64443203DECF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</dgm:pt>
    <dgm:pt modelId="{01F15B10-EEFA-4697-99A2-8EC2DC19A867}">
      <dgm:prSet phldrT="[Текст]" custT="1"/>
      <dgm:spPr/>
      <dgm:t>
        <a:bodyPr/>
        <a:lstStyle/>
        <a:p>
          <a:r>
            <a:rPr lang="ru-RU" sz="750" dirty="0" smtClean="0">
              <a:latin typeface="Arial" panose="020B0604020202020204" pitchFamily="34" charset="0"/>
              <a:cs typeface="Arial" panose="020B0604020202020204" pitchFamily="34" charset="0"/>
            </a:rPr>
            <a:t>Малоимущие многодетные семьи имеющие в своем составе 6 и более детей до 18 лет; граждане, находящиеся в трудной жизненной ситуации; участники (инвалиды) ВОВ; бывшие несовершеннолетние узники фашистских лагерей, вдовы участников (инвалидов)ВОВ; лица, отбывавшие наказание, назначенное судом; граждане не имеющие регистрации по месту жительства или месту пребывания в муниципальном образовании «город Майкоп»; одиноко проживающие пенсионера, инвалиды или семьи, состоящие из нетрудоспособных членов, проживающие в неблагоустроенном жилье</a:t>
          </a:r>
          <a:endParaRPr lang="ru-RU" sz="7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349E58-5FFC-4B0F-95C0-CBBF4C070741}" type="parTrans" cxnId="{578E2932-4A2A-4AA7-B2F4-5085FFD42126}">
      <dgm:prSet/>
      <dgm:spPr/>
      <dgm:t>
        <a:bodyPr/>
        <a:lstStyle/>
        <a:p>
          <a:endParaRPr lang="ru-RU"/>
        </a:p>
      </dgm:t>
    </dgm:pt>
    <dgm:pt modelId="{C9C099AB-766B-4817-BCB4-45E9F0A75C1A}" type="sibTrans" cxnId="{578E2932-4A2A-4AA7-B2F4-5085FFD42126}">
      <dgm:prSet/>
      <dgm:spPr/>
      <dgm:t>
        <a:bodyPr/>
        <a:lstStyle/>
        <a:p>
          <a:endParaRPr lang="ru-RU"/>
        </a:p>
      </dgm:t>
    </dgm:pt>
    <dgm:pt modelId="{FC560FA7-ED2F-4CC8-AFE5-53F0641FE4FF}">
      <dgm:prSet phldrT="[Текст]" custT="1"/>
      <dgm:spPr/>
      <dgm:t>
        <a:bodyPr/>
        <a:lstStyle/>
        <a:p>
          <a:pPr algn="ctr"/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Граждане, которым присвоено звание «Почетный гражданин города Майкопа»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9A028E-B2BA-4C01-91D4-88101B8152A4}" type="parTrans" cxnId="{1238208A-61BC-4438-8F7D-98DE172881D5}">
      <dgm:prSet/>
      <dgm:spPr/>
      <dgm:t>
        <a:bodyPr/>
        <a:lstStyle/>
        <a:p>
          <a:endParaRPr lang="ru-RU"/>
        </a:p>
      </dgm:t>
    </dgm:pt>
    <dgm:pt modelId="{D24871E3-8FE2-4C2D-8A3A-066C7EDEBD31}" type="sibTrans" cxnId="{1238208A-61BC-4438-8F7D-98DE172881D5}">
      <dgm:prSet/>
      <dgm:spPr/>
      <dgm:t>
        <a:bodyPr/>
        <a:lstStyle/>
        <a:p>
          <a:endParaRPr lang="ru-RU"/>
        </a:p>
      </dgm:t>
    </dgm:pt>
    <dgm:pt modelId="{355A520B-A8CB-439C-AD3C-44E77993B181}">
      <dgm:prSet custT="1"/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Молодые семьи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749502-4178-4144-BDC6-19F0108FC120}" type="parTrans" cxnId="{E4D49A60-8513-4FDC-92B7-A8BA1753E918}">
      <dgm:prSet/>
      <dgm:spPr/>
      <dgm:t>
        <a:bodyPr/>
        <a:lstStyle/>
        <a:p>
          <a:endParaRPr lang="ru-RU"/>
        </a:p>
      </dgm:t>
    </dgm:pt>
    <dgm:pt modelId="{B52D5D84-D3A7-41EA-89E2-EF739E2EC5A3}" type="sibTrans" cxnId="{E4D49A60-8513-4FDC-92B7-A8BA1753E918}">
      <dgm:prSet/>
      <dgm:spPr/>
      <dgm:t>
        <a:bodyPr/>
        <a:lstStyle/>
        <a:p>
          <a:endParaRPr lang="ru-RU"/>
        </a:p>
      </dgm:t>
    </dgm:pt>
    <dgm:pt modelId="{D61FE14C-8119-40B5-9330-6B5011C6910B}" type="pres">
      <dgm:prSet presAssocID="{5F622B3C-0E9E-485F-8B26-64443203DECF}" presName="Name0" presStyleCnt="0">
        <dgm:presLayoutVars>
          <dgm:dir/>
          <dgm:animLvl val="lvl"/>
          <dgm:resizeHandles val="exact"/>
        </dgm:presLayoutVars>
      </dgm:prSet>
      <dgm:spPr/>
    </dgm:pt>
    <dgm:pt modelId="{8AEF4A9D-E000-4530-8F2A-5AF332BA5CDD}" type="pres">
      <dgm:prSet presAssocID="{355A520B-A8CB-439C-AD3C-44E77993B181}" presName="linNode" presStyleCnt="0"/>
      <dgm:spPr/>
    </dgm:pt>
    <dgm:pt modelId="{DFD2F425-DAB4-4AA2-A215-B5E71800DCA8}" type="pres">
      <dgm:prSet presAssocID="{355A520B-A8CB-439C-AD3C-44E77993B181}" presName="parentText" presStyleLbl="node1" presStyleIdx="0" presStyleCnt="3" custScaleX="126262" custScaleY="15462" custLinFactNeighborX="2794" custLinFactNeighborY="-247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60520-00C5-4A4E-B16B-2B10B05A3D24}" type="pres">
      <dgm:prSet presAssocID="{B52D5D84-D3A7-41EA-89E2-EF739E2EC5A3}" presName="sp" presStyleCnt="0"/>
      <dgm:spPr/>
    </dgm:pt>
    <dgm:pt modelId="{00343824-16EE-4970-B1D6-65A9255ADD50}" type="pres">
      <dgm:prSet presAssocID="{01F15B10-EEFA-4697-99A2-8EC2DC19A867}" presName="linNode" presStyleCnt="0"/>
      <dgm:spPr/>
    </dgm:pt>
    <dgm:pt modelId="{2A60DDC7-68F4-4CC0-982C-BC05531D78BF}" type="pres">
      <dgm:prSet presAssocID="{01F15B10-EEFA-4697-99A2-8EC2DC19A867}" presName="parentText" presStyleLbl="node1" presStyleIdx="1" presStyleCnt="3" custScaleX="132705" custScaleY="635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97EDA-038E-4C03-A19A-5E33F89DAD36}" type="pres">
      <dgm:prSet presAssocID="{C9C099AB-766B-4817-BCB4-45E9F0A75C1A}" presName="sp" presStyleCnt="0"/>
      <dgm:spPr/>
    </dgm:pt>
    <dgm:pt modelId="{FB98301E-497C-421F-8F60-AFF58F2C7EF9}" type="pres">
      <dgm:prSet presAssocID="{FC560FA7-ED2F-4CC8-AFE5-53F0641FE4FF}" presName="linNode" presStyleCnt="0"/>
      <dgm:spPr/>
    </dgm:pt>
    <dgm:pt modelId="{44E0CDC3-E6AB-442E-AD86-7CC5BA6F3728}" type="pres">
      <dgm:prSet presAssocID="{FC560FA7-ED2F-4CC8-AFE5-53F0641FE4FF}" presName="parentText" presStyleLbl="node1" presStyleIdx="2" presStyleCnt="3" custScaleX="128152" custScaleY="245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8E2932-4A2A-4AA7-B2F4-5085FFD42126}" srcId="{5F622B3C-0E9E-485F-8B26-64443203DECF}" destId="{01F15B10-EEFA-4697-99A2-8EC2DC19A867}" srcOrd="1" destOrd="0" parTransId="{9D349E58-5FFC-4B0F-95C0-CBBF4C070741}" sibTransId="{C9C099AB-766B-4817-BCB4-45E9F0A75C1A}"/>
    <dgm:cxn modelId="{EA9D3058-DFCE-4FFC-A9E8-D0CDD62F9F29}" type="presOf" srcId="{01F15B10-EEFA-4697-99A2-8EC2DC19A867}" destId="{2A60DDC7-68F4-4CC0-982C-BC05531D78BF}" srcOrd="0" destOrd="0" presId="urn:microsoft.com/office/officeart/2005/8/layout/vList5"/>
    <dgm:cxn modelId="{1238208A-61BC-4438-8F7D-98DE172881D5}" srcId="{5F622B3C-0E9E-485F-8B26-64443203DECF}" destId="{FC560FA7-ED2F-4CC8-AFE5-53F0641FE4FF}" srcOrd="2" destOrd="0" parTransId="{889A028E-B2BA-4C01-91D4-88101B8152A4}" sibTransId="{D24871E3-8FE2-4C2D-8A3A-066C7EDEBD31}"/>
    <dgm:cxn modelId="{95F991EC-6FCE-4B2C-9D82-6D3DF440348E}" type="presOf" srcId="{5F622B3C-0E9E-485F-8B26-64443203DECF}" destId="{D61FE14C-8119-40B5-9330-6B5011C6910B}" srcOrd="0" destOrd="0" presId="urn:microsoft.com/office/officeart/2005/8/layout/vList5"/>
    <dgm:cxn modelId="{0F55F179-0554-4879-B606-BCD7FFA02619}" type="presOf" srcId="{FC560FA7-ED2F-4CC8-AFE5-53F0641FE4FF}" destId="{44E0CDC3-E6AB-442E-AD86-7CC5BA6F3728}" srcOrd="0" destOrd="0" presId="urn:microsoft.com/office/officeart/2005/8/layout/vList5"/>
    <dgm:cxn modelId="{E4D49A60-8513-4FDC-92B7-A8BA1753E918}" srcId="{5F622B3C-0E9E-485F-8B26-64443203DECF}" destId="{355A520B-A8CB-439C-AD3C-44E77993B181}" srcOrd="0" destOrd="0" parTransId="{68749502-4178-4144-BDC6-19F0108FC120}" sibTransId="{B52D5D84-D3A7-41EA-89E2-EF739E2EC5A3}"/>
    <dgm:cxn modelId="{60152127-08F3-4E6B-A1D4-B3134165B4D5}" type="presOf" srcId="{355A520B-A8CB-439C-AD3C-44E77993B181}" destId="{DFD2F425-DAB4-4AA2-A215-B5E71800DCA8}" srcOrd="0" destOrd="0" presId="urn:microsoft.com/office/officeart/2005/8/layout/vList5"/>
    <dgm:cxn modelId="{DAE1485C-6414-4A91-946B-6DC0B1CD2829}" type="presParOf" srcId="{D61FE14C-8119-40B5-9330-6B5011C6910B}" destId="{8AEF4A9D-E000-4530-8F2A-5AF332BA5CDD}" srcOrd="0" destOrd="0" presId="urn:microsoft.com/office/officeart/2005/8/layout/vList5"/>
    <dgm:cxn modelId="{CEAD2F38-2AAC-465D-845F-EC344D085548}" type="presParOf" srcId="{8AEF4A9D-E000-4530-8F2A-5AF332BA5CDD}" destId="{DFD2F425-DAB4-4AA2-A215-B5E71800DCA8}" srcOrd="0" destOrd="0" presId="urn:microsoft.com/office/officeart/2005/8/layout/vList5"/>
    <dgm:cxn modelId="{08394AD2-153F-4036-8AE8-8FBDB1054D99}" type="presParOf" srcId="{D61FE14C-8119-40B5-9330-6B5011C6910B}" destId="{D5260520-00C5-4A4E-B16B-2B10B05A3D24}" srcOrd="1" destOrd="0" presId="urn:microsoft.com/office/officeart/2005/8/layout/vList5"/>
    <dgm:cxn modelId="{F3DE58B9-C926-4EEE-B15B-6C240C55B37C}" type="presParOf" srcId="{D61FE14C-8119-40B5-9330-6B5011C6910B}" destId="{00343824-16EE-4970-B1D6-65A9255ADD50}" srcOrd="2" destOrd="0" presId="urn:microsoft.com/office/officeart/2005/8/layout/vList5"/>
    <dgm:cxn modelId="{BC479AED-6C65-489B-8402-E69CE9834594}" type="presParOf" srcId="{00343824-16EE-4970-B1D6-65A9255ADD50}" destId="{2A60DDC7-68F4-4CC0-982C-BC05531D78BF}" srcOrd="0" destOrd="0" presId="urn:microsoft.com/office/officeart/2005/8/layout/vList5"/>
    <dgm:cxn modelId="{269E05C0-529C-478D-AE89-B2FDCE7D27C0}" type="presParOf" srcId="{D61FE14C-8119-40B5-9330-6B5011C6910B}" destId="{D8097EDA-038E-4C03-A19A-5E33F89DAD36}" srcOrd="3" destOrd="0" presId="urn:microsoft.com/office/officeart/2005/8/layout/vList5"/>
    <dgm:cxn modelId="{29EF1146-DEDC-4F1A-A0CE-FA2D2DB6DE45}" type="presParOf" srcId="{D61FE14C-8119-40B5-9330-6B5011C6910B}" destId="{FB98301E-497C-421F-8F60-AFF58F2C7EF9}" srcOrd="4" destOrd="0" presId="urn:microsoft.com/office/officeart/2005/8/layout/vList5"/>
    <dgm:cxn modelId="{6EF3C4A9-3B45-4EAB-A0A3-921EAA20E195}" type="presParOf" srcId="{FB98301E-497C-421F-8F60-AFF58F2C7EF9}" destId="{44E0CDC3-E6AB-442E-AD86-7CC5BA6F372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622B3C-0E9E-485F-8B26-64443203DECF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5E7D412-510C-49CE-8F6C-E3B1D4F39A6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Родители (законные представители), имеющие право на компенсационные выплаты, чей ребенок посещает дошкольное образовательное учреждение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15000A-01C2-44CC-B822-63C0D788D42A}" type="parTrans" cxnId="{3298D4C4-BF51-4C1A-A3A0-97091AF5B209}">
      <dgm:prSet/>
      <dgm:spPr/>
      <dgm:t>
        <a:bodyPr/>
        <a:lstStyle/>
        <a:p>
          <a:endParaRPr lang="ru-RU"/>
        </a:p>
      </dgm:t>
    </dgm:pt>
    <dgm:pt modelId="{5EF42EA1-0C42-408B-91DD-41904D629594}" type="sibTrans" cxnId="{3298D4C4-BF51-4C1A-A3A0-97091AF5B209}">
      <dgm:prSet/>
      <dgm:spPr/>
      <dgm:t>
        <a:bodyPr/>
        <a:lstStyle/>
        <a:p>
          <a:endParaRPr lang="ru-RU"/>
        </a:p>
      </dgm:t>
    </dgm:pt>
    <dgm:pt modelId="{4FD4ECD0-8802-4243-9882-5D1CBDF8F88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Работники образовательных учреждений и учреждений культуры, проживающие и работающие в сельских  населенных пунктах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E353CF-67A3-4935-9AE7-587A3325C249}" type="parTrans" cxnId="{410E858F-63A4-4B0B-B02D-27025AEE163F}">
      <dgm:prSet/>
      <dgm:spPr/>
      <dgm:t>
        <a:bodyPr/>
        <a:lstStyle/>
        <a:p>
          <a:endParaRPr lang="ru-RU"/>
        </a:p>
      </dgm:t>
    </dgm:pt>
    <dgm:pt modelId="{3E6410BD-03C0-40F6-98E2-8B99CD63B98A}" type="sibTrans" cxnId="{410E858F-63A4-4B0B-B02D-27025AEE163F}">
      <dgm:prSet/>
      <dgm:spPr/>
      <dgm:t>
        <a:bodyPr/>
        <a:lstStyle/>
        <a:p>
          <a:endParaRPr lang="ru-RU"/>
        </a:p>
      </dgm:t>
    </dgm:pt>
    <dgm:pt modelId="{9CDAF842-5E53-4DCE-8183-CD6A1B22BD5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Лица, </a:t>
          </a:r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замещавшие муниципальные  </a:t>
          </a:r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должности муниципальной службы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8208C9-F121-440B-9D64-B24DDCDEAA3F}" type="sibTrans" cxnId="{7786127D-0CED-4CF8-BFCF-D2E124D42990}">
      <dgm:prSet/>
      <dgm:spPr/>
      <dgm:t>
        <a:bodyPr/>
        <a:lstStyle/>
        <a:p>
          <a:endParaRPr lang="ru-RU"/>
        </a:p>
      </dgm:t>
    </dgm:pt>
    <dgm:pt modelId="{012F4235-8A6B-4D7B-8C35-C35970814AF0}" type="parTrans" cxnId="{7786127D-0CED-4CF8-BFCF-D2E124D42990}">
      <dgm:prSet/>
      <dgm:spPr/>
      <dgm:t>
        <a:bodyPr/>
        <a:lstStyle/>
        <a:p>
          <a:endParaRPr lang="ru-RU"/>
        </a:p>
      </dgm:t>
    </dgm:pt>
    <dgm:pt modelId="{32F4D77D-C6DE-4208-8F58-A149CD8236A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Работники образовательных учреждений и учреждений культуры, проживающие и работающие в сельских  населенных пунктах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8FDD81-6407-4FDB-9F47-D71A211843F1}" type="parTrans" cxnId="{1D470620-4AFD-482E-880E-802F39D4A118}">
      <dgm:prSet/>
      <dgm:spPr/>
      <dgm:t>
        <a:bodyPr/>
        <a:lstStyle/>
        <a:p>
          <a:endParaRPr lang="ru-RU"/>
        </a:p>
      </dgm:t>
    </dgm:pt>
    <dgm:pt modelId="{65C00344-FFAD-49DC-879F-96348890328C}" type="sibTrans" cxnId="{1D470620-4AFD-482E-880E-802F39D4A118}">
      <dgm:prSet/>
      <dgm:spPr/>
      <dgm:t>
        <a:bodyPr/>
        <a:lstStyle/>
        <a:p>
          <a:endParaRPr lang="ru-RU"/>
        </a:p>
      </dgm:t>
    </dgm:pt>
    <dgm:pt modelId="{D61FE14C-8119-40B5-9330-6B5011C6910B}" type="pres">
      <dgm:prSet presAssocID="{5F622B3C-0E9E-485F-8B26-64443203DECF}" presName="Name0" presStyleCnt="0">
        <dgm:presLayoutVars>
          <dgm:dir/>
          <dgm:animLvl val="lvl"/>
          <dgm:resizeHandles val="exact"/>
        </dgm:presLayoutVars>
      </dgm:prSet>
      <dgm:spPr/>
    </dgm:pt>
    <dgm:pt modelId="{2525D99B-9245-4284-B736-8715E4371F55}" type="pres">
      <dgm:prSet presAssocID="{95E7D412-510C-49CE-8F6C-E3B1D4F39A60}" presName="linNode" presStyleCnt="0"/>
      <dgm:spPr/>
    </dgm:pt>
    <dgm:pt modelId="{DB8D0F4E-CAC9-479E-AAC9-F482EDD8056D}" type="pres">
      <dgm:prSet presAssocID="{95E7D412-510C-49CE-8F6C-E3B1D4F39A60}" presName="parentText" presStyleLbl="node1" presStyleIdx="0" presStyleCnt="4" custScaleX="130100" custScaleY="20042" custLinFactNeighborX="8315" custLinFactNeighborY="27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F3D92-5FCE-4C91-8895-572FCF97D46A}" type="pres">
      <dgm:prSet presAssocID="{5EF42EA1-0C42-408B-91DD-41904D629594}" presName="sp" presStyleCnt="0"/>
      <dgm:spPr/>
    </dgm:pt>
    <dgm:pt modelId="{3F71B908-0995-41F3-9C4C-A1A09299D5BB}" type="pres">
      <dgm:prSet presAssocID="{9CDAF842-5E53-4DCE-8183-CD6A1B22BD5C}" presName="linNode" presStyleCnt="0"/>
      <dgm:spPr/>
    </dgm:pt>
    <dgm:pt modelId="{86732500-D7DC-49E7-82CA-4898AA914325}" type="pres">
      <dgm:prSet presAssocID="{9CDAF842-5E53-4DCE-8183-CD6A1B22BD5C}" presName="parentText" presStyleLbl="node1" presStyleIdx="1" presStyleCnt="4" custScaleX="130113" custScaleY="15478" custLinFactNeighborX="13819" custLinFactNeighborY="56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845CB-6D0F-45F2-8FD4-FF61F2D32FD7}" type="pres">
      <dgm:prSet presAssocID="{708208C9-F121-440B-9D64-B24DDCDEAA3F}" presName="sp" presStyleCnt="0"/>
      <dgm:spPr/>
    </dgm:pt>
    <dgm:pt modelId="{D01FE8FE-1BA9-4DA4-A66D-B66D28C11C6B}" type="pres">
      <dgm:prSet presAssocID="{4FD4ECD0-8802-4243-9882-5D1CBDF8F88B}" presName="linNode" presStyleCnt="0"/>
      <dgm:spPr/>
    </dgm:pt>
    <dgm:pt modelId="{11490524-4537-46CB-8EBE-09E4C7A872E3}" type="pres">
      <dgm:prSet presAssocID="{4FD4ECD0-8802-4243-9882-5D1CBDF8F88B}" presName="parentText" presStyleLbl="node1" presStyleIdx="2" presStyleCnt="4" custScaleX="130113" custScaleY="17898" custLinFactNeighborX="13819" custLinFactNeighborY="60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8FF49-E414-4226-80BB-BB71D3068746}" type="pres">
      <dgm:prSet presAssocID="{3E6410BD-03C0-40F6-98E2-8B99CD63B98A}" presName="sp" presStyleCnt="0"/>
      <dgm:spPr/>
    </dgm:pt>
    <dgm:pt modelId="{05B9B63C-7DFE-45A9-8F9F-9FFCF87ECD2A}" type="pres">
      <dgm:prSet presAssocID="{32F4D77D-C6DE-4208-8F58-A149CD8236A7}" presName="linNode" presStyleCnt="0"/>
      <dgm:spPr/>
    </dgm:pt>
    <dgm:pt modelId="{15EA153E-2A8A-4BD7-ADA1-E3E9647E7A59}" type="pres">
      <dgm:prSet presAssocID="{32F4D77D-C6DE-4208-8F58-A149CD8236A7}" presName="parentText" presStyleLbl="node1" presStyleIdx="3" presStyleCnt="4" custScaleX="130113" custScaleY="17898" custLinFactNeighborX="7422" custLinFactNeighborY="101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470620-4AFD-482E-880E-802F39D4A118}" srcId="{5F622B3C-0E9E-485F-8B26-64443203DECF}" destId="{32F4D77D-C6DE-4208-8F58-A149CD8236A7}" srcOrd="3" destOrd="0" parTransId="{7E8FDD81-6407-4FDB-9F47-D71A211843F1}" sibTransId="{65C00344-FFAD-49DC-879F-96348890328C}"/>
    <dgm:cxn modelId="{D1384A4E-1F05-4E4E-85FE-9B7A45ED82CC}" type="presOf" srcId="{95E7D412-510C-49CE-8F6C-E3B1D4F39A60}" destId="{DB8D0F4E-CAC9-479E-AAC9-F482EDD8056D}" srcOrd="0" destOrd="0" presId="urn:microsoft.com/office/officeart/2005/8/layout/vList5"/>
    <dgm:cxn modelId="{45326735-BAB9-4815-BE75-EEA3D277EB87}" type="presOf" srcId="{5F622B3C-0E9E-485F-8B26-64443203DECF}" destId="{D61FE14C-8119-40B5-9330-6B5011C6910B}" srcOrd="0" destOrd="0" presId="urn:microsoft.com/office/officeart/2005/8/layout/vList5"/>
    <dgm:cxn modelId="{3298D4C4-BF51-4C1A-A3A0-97091AF5B209}" srcId="{5F622B3C-0E9E-485F-8B26-64443203DECF}" destId="{95E7D412-510C-49CE-8F6C-E3B1D4F39A60}" srcOrd="0" destOrd="0" parTransId="{5615000A-01C2-44CC-B822-63C0D788D42A}" sibTransId="{5EF42EA1-0C42-408B-91DD-41904D629594}"/>
    <dgm:cxn modelId="{410E858F-63A4-4B0B-B02D-27025AEE163F}" srcId="{5F622B3C-0E9E-485F-8B26-64443203DECF}" destId="{4FD4ECD0-8802-4243-9882-5D1CBDF8F88B}" srcOrd="2" destOrd="0" parTransId="{B8E353CF-67A3-4935-9AE7-587A3325C249}" sibTransId="{3E6410BD-03C0-40F6-98E2-8B99CD63B98A}"/>
    <dgm:cxn modelId="{947896EB-2783-45E5-BE4A-1A45349B0A1A}" type="presOf" srcId="{4FD4ECD0-8802-4243-9882-5D1CBDF8F88B}" destId="{11490524-4537-46CB-8EBE-09E4C7A872E3}" srcOrd="0" destOrd="0" presId="urn:microsoft.com/office/officeart/2005/8/layout/vList5"/>
    <dgm:cxn modelId="{86C82954-4F84-4A14-BDAF-0B21265B6B37}" type="presOf" srcId="{32F4D77D-C6DE-4208-8F58-A149CD8236A7}" destId="{15EA153E-2A8A-4BD7-ADA1-E3E9647E7A59}" srcOrd="0" destOrd="0" presId="urn:microsoft.com/office/officeart/2005/8/layout/vList5"/>
    <dgm:cxn modelId="{E798A2E3-46BF-41D5-B10D-3AF68896C6BC}" type="presOf" srcId="{9CDAF842-5E53-4DCE-8183-CD6A1B22BD5C}" destId="{86732500-D7DC-49E7-82CA-4898AA914325}" srcOrd="0" destOrd="0" presId="urn:microsoft.com/office/officeart/2005/8/layout/vList5"/>
    <dgm:cxn modelId="{7786127D-0CED-4CF8-BFCF-D2E124D42990}" srcId="{5F622B3C-0E9E-485F-8B26-64443203DECF}" destId="{9CDAF842-5E53-4DCE-8183-CD6A1B22BD5C}" srcOrd="1" destOrd="0" parTransId="{012F4235-8A6B-4D7B-8C35-C35970814AF0}" sibTransId="{708208C9-F121-440B-9D64-B24DDCDEAA3F}"/>
    <dgm:cxn modelId="{CE8E1315-A561-4EEA-B187-F3E7EA8FA85B}" type="presParOf" srcId="{D61FE14C-8119-40B5-9330-6B5011C6910B}" destId="{2525D99B-9245-4284-B736-8715E4371F55}" srcOrd="0" destOrd="0" presId="urn:microsoft.com/office/officeart/2005/8/layout/vList5"/>
    <dgm:cxn modelId="{741D00F8-AC6C-4CB9-BED0-C014B3C6A142}" type="presParOf" srcId="{2525D99B-9245-4284-B736-8715E4371F55}" destId="{DB8D0F4E-CAC9-479E-AAC9-F482EDD8056D}" srcOrd="0" destOrd="0" presId="urn:microsoft.com/office/officeart/2005/8/layout/vList5"/>
    <dgm:cxn modelId="{2D2F7E0E-49BB-47F1-B2CA-9097B530B452}" type="presParOf" srcId="{D61FE14C-8119-40B5-9330-6B5011C6910B}" destId="{0CCF3D92-5FCE-4C91-8895-572FCF97D46A}" srcOrd="1" destOrd="0" presId="urn:microsoft.com/office/officeart/2005/8/layout/vList5"/>
    <dgm:cxn modelId="{92DB3D57-FD6A-4CCD-B8A5-42D85BB08588}" type="presParOf" srcId="{D61FE14C-8119-40B5-9330-6B5011C6910B}" destId="{3F71B908-0995-41F3-9C4C-A1A09299D5BB}" srcOrd="2" destOrd="0" presId="urn:microsoft.com/office/officeart/2005/8/layout/vList5"/>
    <dgm:cxn modelId="{1C622744-359A-45E6-963C-37AECDB86BA3}" type="presParOf" srcId="{3F71B908-0995-41F3-9C4C-A1A09299D5BB}" destId="{86732500-D7DC-49E7-82CA-4898AA914325}" srcOrd="0" destOrd="0" presId="urn:microsoft.com/office/officeart/2005/8/layout/vList5"/>
    <dgm:cxn modelId="{FEAC3DE2-7129-44E8-B3DA-2278D0CB63D8}" type="presParOf" srcId="{D61FE14C-8119-40B5-9330-6B5011C6910B}" destId="{A93845CB-6D0F-45F2-8FD4-FF61F2D32FD7}" srcOrd="3" destOrd="0" presId="urn:microsoft.com/office/officeart/2005/8/layout/vList5"/>
    <dgm:cxn modelId="{013ECA8C-A31D-473E-B312-CD3FF11A5A07}" type="presParOf" srcId="{D61FE14C-8119-40B5-9330-6B5011C6910B}" destId="{D01FE8FE-1BA9-4DA4-A66D-B66D28C11C6B}" srcOrd="4" destOrd="0" presId="urn:microsoft.com/office/officeart/2005/8/layout/vList5"/>
    <dgm:cxn modelId="{2D636999-3E1F-4E94-B6CB-6FDFB83A4690}" type="presParOf" srcId="{D01FE8FE-1BA9-4DA4-A66D-B66D28C11C6B}" destId="{11490524-4537-46CB-8EBE-09E4C7A872E3}" srcOrd="0" destOrd="0" presId="urn:microsoft.com/office/officeart/2005/8/layout/vList5"/>
    <dgm:cxn modelId="{BB54A2E9-1821-4014-8F5C-7C5EE81E6A15}" type="presParOf" srcId="{D61FE14C-8119-40B5-9330-6B5011C6910B}" destId="{B208FF49-E414-4226-80BB-BB71D3068746}" srcOrd="5" destOrd="0" presId="urn:microsoft.com/office/officeart/2005/8/layout/vList5"/>
    <dgm:cxn modelId="{9AF781E7-2931-4169-9042-A41B62C75987}" type="presParOf" srcId="{D61FE14C-8119-40B5-9330-6B5011C6910B}" destId="{05B9B63C-7DFE-45A9-8F9F-9FFCF87ECD2A}" srcOrd="6" destOrd="0" presId="urn:microsoft.com/office/officeart/2005/8/layout/vList5"/>
    <dgm:cxn modelId="{99C9AC33-24A2-43F2-985D-8845D8E0794C}" type="presParOf" srcId="{05B9B63C-7DFE-45A9-8F9F-9FFCF87ECD2A}" destId="{15EA153E-2A8A-4BD7-ADA1-E3E9647E7A5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50E57-3A22-4493-8894-0E5CDC1F49DC}">
      <dsp:nvSpPr>
        <dsp:cNvPr id="0" name=""/>
        <dsp:cNvSpPr/>
      </dsp:nvSpPr>
      <dsp:spPr>
        <a:xfrm>
          <a:off x="1256326" y="550"/>
          <a:ext cx="1425758" cy="1292135"/>
        </a:xfrm>
        <a:prstGeom prst="round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50" kern="1200" dirty="0" smtClean="0">
              <a:latin typeface="Arial" panose="020B0604020202020204" pitchFamily="34" charset="0"/>
              <a:cs typeface="Arial" panose="020B0604020202020204" pitchFamily="34" charset="0"/>
            </a:rPr>
            <a:t>Малоимущие одиноко проживающие граждане или малоимущие семьи; приемные семьи; малоимущие многодетные семьи, имеющие в своем составе 6 и более детей до 18 лет; граждане, находящиеся в трудной жизненной ситуации</a:t>
          </a:r>
          <a:endParaRPr lang="ru-RU" sz="7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19403" y="63627"/>
        <a:ext cx="1299604" cy="1165981"/>
      </dsp:txXfrm>
    </dsp:sp>
    <dsp:sp modelId="{AF11F7AC-01D1-4587-914D-6F44166AA9F0}">
      <dsp:nvSpPr>
        <dsp:cNvPr id="0" name=""/>
        <dsp:cNvSpPr/>
      </dsp:nvSpPr>
      <dsp:spPr>
        <a:xfrm>
          <a:off x="1256326" y="1357292"/>
          <a:ext cx="1425758" cy="1292135"/>
        </a:xfrm>
        <a:prstGeom prst="roundRect">
          <a:avLst/>
        </a:prstGeom>
        <a:gradFill rotWithShape="0">
          <a:gsLst>
            <a:gs pos="28000">
              <a:schemeClr val="accent3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Малоимущие одиноко проживающие граждане или малоимущие семьи; приемные семьи; малоимущие многодетные семьи, имеющих в своем составе 6 и более детей до 18 лет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19403" y="1420369"/>
        <a:ext cx="1299604" cy="1165981"/>
      </dsp:txXfrm>
    </dsp:sp>
    <dsp:sp modelId="{4EAE1854-DB85-4CB1-9ACE-6FBEE15F5803}">
      <dsp:nvSpPr>
        <dsp:cNvPr id="0" name=""/>
        <dsp:cNvSpPr/>
      </dsp:nvSpPr>
      <dsp:spPr>
        <a:xfrm>
          <a:off x="1273321" y="2714035"/>
          <a:ext cx="1408649" cy="648096"/>
        </a:xfrm>
        <a:prstGeom prst="round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Лица, отбывавшие наказание назначенное судом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04958" y="2745672"/>
        <a:ext cx="1345375" cy="584822"/>
      </dsp:txXfrm>
    </dsp:sp>
    <dsp:sp modelId="{9B141B01-FC48-401B-91DB-21A6FDB9B7D5}">
      <dsp:nvSpPr>
        <dsp:cNvPr id="0" name=""/>
        <dsp:cNvSpPr/>
      </dsp:nvSpPr>
      <dsp:spPr>
        <a:xfrm>
          <a:off x="1274248" y="3426738"/>
          <a:ext cx="1419870" cy="1217191"/>
        </a:xfrm>
        <a:prstGeom prst="roundRect">
          <a:avLst/>
        </a:prstGeom>
        <a:gradFill rotWithShape="0">
          <a:gsLst>
            <a:gs pos="28000">
              <a:schemeClr val="accent5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Участники Великой Отечественной войны, бывшие несовершеннолетние узники фашистских лагерей, вдовы участников (инвалидов) ВОВ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33666" y="3486156"/>
        <a:ext cx="1301034" cy="1098355"/>
      </dsp:txXfrm>
    </dsp:sp>
    <dsp:sp modelId="{363DBDC4-ED01-4198-A1B8-97F720E0208B}">
      <dsp:nvSpPr>
        <dsp:cNvPr id="0" name=""/>
        <dsp:cNvSpPr/>
      </dsp:nvSpPr>
      <dsp:spPr>
        <a:xfrm>
          <a:off x="1220839" y="4680523"/>
          <a:ext cx="1447786" cy="691512"/>
        </a:xfrm>
        <a:prstGeom prst="roundRect">
          <a:avLst/>
        </a:prstGeom>
        <a:gradFill rotWithShape="0">
          <a:gsLst>
            <a:gs pos="28000">
              <a:schemeClr val="accent6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Малоимущие многодетные семьи, имеющие в своем составе 6 и более детей до 18 лет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54596" y="4714280"/>
        <a:ext cx="1380272" cy="623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2F425-DAB4-4AA2-A215-B5E71800DCA8}">
      <dsp:nvSpPr>
        <dsp:cNvPr id="0" name=""/>
        <dsp:cNvSpPr/>
      </dsp:nvSpPr>
      <dsp:spPr>
        <a:xfrm>
          <a:off x="1113946" y="0"/>
          <a:ext cx="1867096" cy="761581"/>
        </a:xfrm>
        <a:prstGeom prst="round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Молодые семьи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1123" y="37177"/>
        <a:ext cx="1792742" cy="687227"/>
      </dsp:txXfrm>
    </dsp:sp>
    <dsp:sp modelId="{2A60DDC7-68F4-4CC0-982C-BC05531D78BF}">
      <dsp:nvSpPr>
        <dsp:cNvPr id="0" name=""/>
        <dsp:cNvSpPr/>
      </dsp:nvSpPr>
      <dsp:spPr>
        <a:xfrm>
          <a:off x="1072630" y="1009444"/>
          <a:ext cx="1962371" cy="3130993"/>
        </a:xfrm>
        <a:prstGeom prst="roundRect">
          <a:avLst/>
        </a:prstGeom>
        <a:gradFill rotWithShape="0">
          <a:gsLst>
            <a:gs pos="28000">
              <a:schemeClr val="accent3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50" kern="1200" dirty="0" smtClean="0">
              <a:latin typeface="Arial" panose="020B0604020202020204" pitchFamily="34" charset="0"/>
              <a:cs typeface="Arial" panose="020B0604020202020204" pitchFamily="34" charset="0"/>
            </a:rPr>
            <a:t>Малоимущие многодетные семьи имеющие в своем составе 6 и более детей до 18 лет; граждане, находящиеся в трудной жизненной ситуации; участники (инвалиды) ВОВ; бывшие несовершеннолетние узники фашистских лагерей, вдовы участников (инвалидов)ВОВ; лица, отбывавшие наказание, назначенное судом; граждане не имеющие регистрации по месту жительства или месту пребывания в муниципальном образовании «город Майкоп»; одиноко проживающие пенсионера, инвалиды или семьи, состоящие из нетрудоспособных членов, проживающие в неблагоустроенном жилье</a:t>
          </a:r>
          <a:endParaRPr lang="ru-RU" sz="7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68425" y="1105239"/>
        <a:ext cx="1770781" cy="2939403"/>
      </dsp:txXfrm>
    </dsp:sp>
    <dsp:sp modelId="{44E0CDC3-E6AB-442E-AD86-7CC5BA6F3728}">
      <dsp:nvSpPr>
        <dsp:cNvPr id="0" name=""/>
        <dsp:cNvSpPr/>
      </dsp:nvSpPr>
      <dsp:spPr>
        <a:xfrm>
          <a:off x="1072630" y="4386712"/>
          <a:ext cx="1895044" cy="1209604"/>
        </a:xfrm>
        <a:prstGeom prst="round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Граждане, которым присвоено звание «Почетный гражданин города Майкопа»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31678" y="4445760"/>
        <a:ext cx="1776948" cy="10915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D0F4E-CAC9-479E-AAC9-F482EDD8056D}">
      <dsp:nvSpPr>
        <dsp:cNvPr id="0" name=""/>
        <dsp:cNvSpPr/>
      </dsp:nvSpPr>
      <dsp:spPr>
        <a:xfrm>
          <a:off x="1214752" y="535271"/>
          <a:ext cx="1923850" cy="1121932"/>
        </a:xfrm>
        <a:prstGeom prst="roundRect">
          <a:avLst/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Родители (законные представители), имеющие право на компенсационные выплаты, чей ребенок посещает дошкольное образовательное учреждение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69520" y="590039"/>
        <a:ext cx="1814314" cy="1012396"/>
      </dsp:txXfrm>
    </dsp:sp>
    <dsp:sp modelId="{86732500-D7DC-49E7-82CA-4898AA914325}">
      <dsp:nvSpPr>
        <dsp:cNvPr id="0" name=""/>
        <dsp:cNvSpPr/>
      </dsp:nvSpPr>
      <dsp:spPr>
        <a:xfrm>
          <a:off x="1296142" y="2100670"/>
          <a:ext cx="1924042" cy="866443"/>
        </a:xfrm>
        <a:prstGeom prst="roundRect">
          <a:avLst/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Лица, </a:t>
          </a: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замещавшие муниципальные  </a:t>
          </a: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должности муниципальной службы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38438" y="2142966"/>
        <a:ext cx="1839450" cy="781851"/>
      </dsp:txXfrm>
    </dsp:sp>
    <dsp:sp modelId="{11490524-4537-46CB-8EBE-09E4C7A872E3}">
      <dsp:nvSpPr>
        <dsp:cNvPr id="0" name=""/>
        <dsp:cNvSpPr/>
      </dsp:nvSpPr>
      <dsp:spPr>
        <a:xfrm>
          <a:off x="1296142" y="3271584"/>
          <a:ext cx="1924042" cy="1001913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Работники образовательных учреждений и учреждений культуры, проживающие и работающие в сельских  населенных пунктах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5051" y="3320493"/>
        <a:ext cx="1826224" cy="904095"/>
      </dsp:txXfrm>
    </dsp:sp>
    <dsp:sp modelId="{15EA153E-2A8A-4BD7-ADA1-E3E9647E7A59}">
      <dsp:nvSpPr>
        <dsp:cNvPr id="0" name=""/>
        <dsp:cNvSpPr/>
      </dsp:nvSpPr>
      <dsp:spPr>
        <a:xfrm>
          <a:off x="1201547" y="4595992"/>
          <a:ext cx="1924042" cy="1001913"/>
        </a:xfrm>
        <a:prstGeom prst="round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Работники образовательных учреждений и учреждений культуры, проживающие и работающие в сельских  населенных пунктах</a:t>
          </a:r>
          <a:endParaRPr lang="ru-RU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50456" y="4644901"/>
        <a:ext cx="1826224" cy="904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0.31416</cdr:x>
      <cdr:y>0.138</cdr:y>
    </cdr:from>
    <cdr:to>
      <cdr:x>0.37611</cdr:x>
      <cdr:y>0.21466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56284" y="648072"/>
          <a:ext cx="504081" cy="360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7%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0.38053</cdr:x>
      <cdr:y>0.184</cdr:y>
    </cdr:from>
    <cdr:to>
      <cdr:x>0.44248</cdr:x>
      <cdr:y>0.24533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96344" y="864096"/>
          <a:ext cx="504081" cy="288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1%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0.43363</cdr:x>
      <cdr:y>0.26066</cdr:y>
    </cdr:from>
    <cdr:to>
      <cdr:x>0.50442</cdr:x>
      <cdr:y>0.32199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28444" y="1224136"/>
          <a:ext cx="576012" cy="288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9%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</cdr:x>
      <cdr:y>0.45999</cdr:y>
    </cdr:from>
    <cdr:to>
      <cdr:x>0.55309</cdr:x>
      <cdr:y>0.55199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68452" y="2160240"/>
          <a:ext cx="431988" cy="432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20%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0.36726</cdr:x>
      <cdr:y>0.87398</cdr:y>
    </cdr:from>
    <cdr:to>
      <cdr:x>0.42921</cdr:x>
      <cdr:y>0.94266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88332" y="4104456"/>
          <a:ext cx="504081" cy="3225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52%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0.09292</cdr:x>
      <cdr:y>0.24533</cdr:y>
    </cdr:from>
    <cdr:to>
      <cdr:x>0.14601</cdr:x>
      <cdr:y>0.322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56084" y="1152128"/>
          <a:ext cx="431988" cy="360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3%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0.19027</cdr:x>
      <cdr:y>0.10733</cdr:y>
    </cdr:from>
    <cdr:to>
      <cdr:x>0.23452</cdr:x>
      <cdr:y>0.184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548172" y="504056"/>
          <a:ext cx="360058" cy="360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1%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0.26106</cdr:x>
      <cdr:y>0.12266</cdr:y>
    </cdr:from>
    <cdr:to>
      <cdr:x>0.31416</cdr:x>
      <cdr:y>0.19933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124236" y="576064"/>
          <a:ext cx="432069" cy="360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2%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0.22566</cdr:x>
      <cdr:y>0.15333</cdr:y>
    </cdr:from>
    <cdr:to>
      <cdr:x>0.27876</cdr:x>
      <cdr:y>0.21466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836204" y="720080"/>
          <a:ext cx="432070" cy="288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1%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0.14602</cdr:x>
      <cdr:y>0.16866</cdr:y>
    </cdr:from>
    <cdr:to>
      <cdr:x>0.20797</cdr:x>
      <cdr:y>0.22999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188132" y="792088"/>
          <a:ext cx="504081" cy="288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5%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0.74093</cdr:x>
      <cdr:y>0.2835</cdr:y>
    </cdr:from>
    <cdr:to>
      <cdr:x>0.89093</cdr:x>
      <cdr:y>0.5085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4516683" y="1152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0.73236</cdr:x>
      <cdr:y>0.14175</cdr:y>
    </cdr:from>
    <cdr:to>
      <cdr:x>0.98042</cdr:x>
      <cdr:y>0.37209</cdr:y>
    </cdr:to>
    <cdr:grpSp>
      <cdr:nvGrpSpPr>
        <cdr:cNvPr id="38" name="Группа 37"/>
        <cdr:cNvGrpSpPr/>
      </cdr:nvGrpSpPr>
      <cdr:grpSpPr>
        <a:xfrm xmlns:a="http://schemas.openxmlformats.org/drawingml/2006/main">
          <a:off x="5220842" y="612428"/>
          <a:ext cx="1768368" cy="995179"/>
          <a:chOff x="4464496" y="576064"/>
          <a:chExt cx="1512169" cy="936104"/>
        </a:xfrm>
      </cdr:grpSpPr>
      <cdr:cxnSp macro="">
        <cdr:nvCxnSpPr>
          <cdr:cNvPr id="16" name="Прямая соединительная линия 15"/>
          <cdr:cNvCxnSpPr/>
        </cdr:nvCxnSpPr>
        <cdr:spPr>
          <a:xfrm xmlns:a="http://schemas.openxmlformats.org/drawingml/2006/main" flipV="1">
            <a:off x="4464496" y="1152128"/>
            <a:ext cx="216024" cy="324036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22" name="TextBox 21"/>
          <cdr:cNvSpPr txBox="1"/>
        </cdr:nvSpPr>
        <cdr:spPr>
          <a:xfrm xmlns:a="http://schemas.openxmlformats.org/drawingml/2006/main">
            <a:off x="4608512" y="576064"/>
            <a:ext cx="1368153" cy="93610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</a:t>
            </a:r>
          </a:p>
          <a:p xmlns:a="http://schemas.openxmlformats.org/drawingml/2006/main"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рограммы</a:t>
            </a:r>
            <a:endParaRPr lang="ru-RU" sz="11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 xmlns:a="http://schemas.openxmlformats.org/drawingml/2006/main"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3 310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606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 тыс.руб.</a:t>
            </a:r>
          </a:p>
          <a:p xmlns:a="http://schemas.openxmlformats.org/drawingml/2006/main"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90,1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0.46465</cdr:x>
      <cdr:y>0.16546</cdr:y>
    </cdr:from>
    <cdr:to>
      <cdr:x>0.67703</cdr:x>
      <cdr:y>0.41351</cdr:y>
    </cdr:to>
    <cdr:grpSp>
      <cdr:nvGrpSpPr>
        <cdr:cNvPr id="33" name="Группа 32"/>
        <cdr:cNvGrpSpPr/>
      </cdr:nvGrpSpPr>
      <cdr:grpSpPr>
        <a:xfrm xmlns:a="http://schemas.openxmlformats.org/drawingml/2006/main">
          <a:off x="3312393" y="714867"/>
          <a:ext cx="1514013" cy="1071695"/>
          <a:chOff x="2736304" y="720080"/>
          <a:chExt cx="1294668" cy="1008112"/>
        </a:xfrm>
      </cdr:grpSpPr>
      <cdr:cxnSp macro="">
        <cdr:nvCxnSpPr>
          <cdr:cNvPr id="24" name="Прямая соединительная линия 23"/>
          <cdr:cNvCxnSpPr/>
        </cdr:nvCxnSpPr>
        <cdr:spPr>
          <a:xfrm xmlns:a="http://schemas.openxmlformats.org/drawingml/2006/main" flipH="1" flipV="1">
            <a:off x="3292547" y="1368152"/>
            <a:ext cx="144016" cy="360040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accent3"/>
          </a:lnRef>
          <a:fillRef xmlns:a="http://schemas.openxmlformats.org/drawingml/2006/main" idx="0">
            <a:schemeClr val="accent3"/>
          </a:fillRef>
          <a:effectRef xmlns:a="http://schemas.openxmlformats.org/drawingml/2006/main" idx="0">
            <a:schemeClr val="accent3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28" name="TextBox 27"/>
          <cdr:cNvSpPr txBox="1"/>
        </cdr:nvSpPr>
        <cdr:spPr>
          <a:xfrm xmlns:a="http://schemas.openxmlformats.org/drawingml/2006/main">
            <a:off x="2736304" y="720080"/>
            <a:ext cx="1294668" cy="9144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ru-RU" sz="11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Ведомственные</a:t>
            </a:r>
          </a:p>
          <a:p xmlns:a="http://schemas.openxmlformats.org/drawingml/2006/main"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1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рограммы</a:t>
            </a:r>
            <a:endParaRPr lang="ru-RU" sz="1100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 xmlns:a="http://schemas.openxmlformats.org/drawingml/2006/main">
            <a:r>
              <a:rPr lang="ru-RU" sz="11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55 379,7 тыс.руб.</a:t>
            </a:r>
          </a:p>
          <a:p xmlns:a="http://schemas.openxmlformats.org/drawingml/2006/main">
            <a:r>
              <a:rPr lang="ru-RU" sz="11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(1,5%)</a:t>
            </a:r>
            <a:endParaRPr lang="ru-RU" sz="11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0.34791</cdr:x>
      <cdr:y>0.54879</cdr:y>
    </cdr:from>
    <cdr:to>
      <cdr:x>0.59596</cdr:x>
      <cdr:y>0.81457</cdr:y>
    </cdr:to>
    <cdr:grpSp>
      <cdr:nvGrpSpPr>
        <cdr:cNvPr id="32" name="Группа 31"/>
        <cdr:cNvGrpSpPr/>
      </cdr:nvGrpSpPr>
      <cdr:grpSpPr>
        <a:xfrm xmlns:a="http://schemas.openxmlformats.org/drawingml/2006/main">
          <a:off x="2480178" y="2371036"/>
          <a:ext cx="1768297" cy="1148297"/>
          <a:chOff x="2016224" y="2304256"/>
          <a:chExt cx="1512168" cy="1080120"/>
        </a:xfrm>
      </cdr:grpSpPr>
      <cdr:cxnSp macro="">
        <cdr:nvCxnSpPr>
          <cdr:cNvPr id="30" name="Прямая соединительная линия 29"/>
          <cdr:cNvCxnSpPr/>
        </cdr:nvCxnSpPr>
        <cdr:spPr>
          <a:xfrm xmlns:a="http://schemas.openxmlformats.org/drawingml/2006/main" flipH="1">
            <a:off x="2788491" y="2304256"/>
            <a:ext cx="504056" cy="288032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accent2"/>
          </a:lnRef>
          <a:fillRef xmlns:a="http://schemas.openxmlformats.org/drawingml/2006/main" idx="0">
            <a:schemeClr val="accent2"/>
          </a:fillRef>
          <a:effectRef xmlns:a="http://schemas.openxmlformats.org/drawingml/2006/main" idx="0">
            <a:schemeClr val="accent2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31" name="TextBox 30"/>
          <cdr:cNvSpPr txBox="1"/>
        </cdr:nvSpPr>
        <cdr:spPr>
          <a:xfrm xmlns:a="http://schemas.openxmlformats.org/drawingml/2006/main">
            <a:off x="2016224" y="2592288"/>
            <a:ext cx="1512168" cy="79208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Непрограммные </a:t>
            </a:r>
          </a:p>
          <a:p xmlns:a="http://schemas.openxmlformats.org/drawingml/2006/main"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  <a:p xmlns:a="http://schemas.openxmlformats.org/drawingml/2006/main"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307 567,5 тыс.руб. </a:t>
            </a:r>
          </a:p>
          <a:p xmlns:a="http://schemas.openxmlformats.org/drawingml/2006/main"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(8,4%)</a:t>
            </a:r>
            <a:endParaRPr lang="ru-RU" sz="11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0.83301</cdr:x>
      <cdr:y>0.81145</cdr:y>
    </cdr:from>
    <cdr:to>
      <cdr:x>1</cdr:x>
      <cdr:y>1</cdr:y>
    </cdr:to>
    <cdr:sp macro="" textlink="">
      <cdr:nvSpPr>
        <cdr:cNvPr id="16" name="Овал 15"/>
        <cdr:cNvSpPr/>
      </cdr:nvSpPr>
      <cdr:spPr>
        <a:xfrm xmlns:a="http://schemas.openxmlformats.org/drawingml/2006/main">
          <a:off x="7380311" y="3160644"/>
          <a:ext cx="1479509" cy="73440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900" dirty="0" smtClean="0"/>
            <a:t>Муниципальный долг</a:t>
          </a:r>
          <a:r>
            <a:rPr lang="en-US" sz="900" dirty="0" smtClean="0"/>
            <a:t>, </a:t>
          </a:r>
          <a:r>
            <a:rPr lang="ru-RU" sz="900" dirty="0" smtClean="0"/>
            <a:t>тыс.руб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0.17219</cdr:x>
      <cdr:y>0.90587</cdr:y>
    </cdr:from>
    <cdr:to>
      <cdr:x>0.83885</cdr:x>
      <cdr:y>1</cdr:y>
    </cdr:to>
    <cdr:sp macro="" textlink="">
      <cdr:nvSpPr>
        <cdr:cNvPr id="19" name="Стрелка вправо 18"/>
        <cdr:cNvSpPr/>
      </cdr:nvSpPr>
      <cdr:spPr>
        <a:xfrm xmlns:a="http://schemas.openxmlformats.org/drawingml/2006/main">
          <a:off x="1525541" y="3528392"/>
          <a:ext cx="5906489" cy="366653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tIns="0"/>
        <a:lstStyle xmlns:a="http://schemas.openxmlformats.org/drawingml/2006/main"/>
        <a:p xmlns:a="http://schemas.openxmlformats.org/drawingml/2006/main">
          <a:r>
            <a:rPr lang="ru-RU" sz="900" b="1" dirty="0" smtClean="0"/>
            <a:t>  908 900,00     </a:t>
          </a:r>
          <a:r>
            <a:rPr lang="en-US" sz="900" b="1" dirty="0" smtClean="0"/>
            <a:t>        </a:t>
          </a:r>
          <a:r>
            <a:rPr lang="ru-RU" sz="900" b="1" dirty="0" smtClean="0"/>
            <a:t> </a:t>
          </a:r>
          <a:r>
            <a:rPr lang="en-US" sz="900" b="1" dirty="0" smtClean="0"/>
            <a:t>  </a:t>
          </a:r>
          <a:r>
            <a:rPr lang="ru-RU" sz="900" b="1" dirty="0" smtClean="0"/>
            <a:t>788 900,00      </a:t>
          </a:r>
          <a:r>
            <a:rPr lang="en-US" sz="900" b="1" dirty="0" smtClean="0"/>
            <a:t>    </a:t>
          </a:r>
          <a:r>
            <a:rPr lang="ru-RU" sz="900" b="1" dirty="0" smtClean="0"/>
            <a:t>       1 </a:t>
          </a:r>
          <a:r>
            <a:rPr lang="en-US" sz="900" b="1" dirty="0" smtClean="0"/>
            <a:t>1</a:t>
          </a:r>
          <a:r>
            <a:rPr lang="ru-RU" sz="900" b="1" dirty="0" smtClean="0"/>
            <a:t>34 181,2         </a:t>
          </a:r>
          <a:r>
            <a:rPr lang="en-US" sz="900" b="1" dirty="0" smtClean="0"/>
            <a:t>  </a:t>
          </a:r>
          <a:r>
            <a:rPr lang="ru-RU" sz="900" b="1" dirty="0" smtClean="0"/>
            <a:t> </a:t>
          </a:r>
          <a:r>
            <a:rPr lang="en-US" sz="900" b="1" dirty="0" smtClean="0"/>
            <a:t>        </a:t>
          </a:r>
          <a:r>
            <a:rPr lang="ru-RU" sz="900" b="1" dirty="0" smtClean="0"/>
            <a:t>1 270 </a:t>
          </a:r>
          <a:r>
            <a:rPr lang="en-US" sz="900" b="1" dirty="0" smtClean="0"/>
            <a:t>6</a:t>
          </a:r>
          <a:r>
            <a:rPr lang="ru-RU" sz="900" b="1" dirty="0" smtClean="0"/>
            <a:t>89,2           1 412 237,2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0.33274</cdr:x>
      <cdr:y>0.63291</cdr:y>
    </cdr:from>
    <cdr:to>
      <cdr:x>0.36922</cdr:x>
      <cdr:y>0.9205</cdr:y>
    </cdr:to>
    <cdr:sp macro="" textlink="">
      <cdr:nvSpPr>
        <cdr:cNvPr id="10" name="TextBox 4"/>
        <cdr:cNvSpPr txBox="1"/>
      </cdr:nvSpPr>
      <cdr:spPr>
        <a:xfrm xmlns:a="http://schemas.openxmlformats.org/drawingml/2006/main">
          <a:off x="2948017" y="2465213"/>
          <a:ext cx="323165" cy="11201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 </a:t>
          </a:r>
          <a:r>
            <a:rPr lang="en-US" sz="900" dirty="0" smtClean="0"/>
            <a:t>588 90</a:t>
          </a:r>
          <a:r>
            <a:rPr lang="ru-RU" sz="900" dirty="0" smtClean="0"/>
            <a:t>0</a:t>
          </a:r>
          <a:r>
            <a:rPr lang="en-US" sz="900" dirty="0" smtClean="0"/>
            <a:t>,00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0.1877</cdr:x>
      <cdr:y>0.63206</cdr:y>
    </cdr:from>
    <cdr:to>
      <cdr:x>0.22418</cdr:x>
      <cdr:y>0.92021</cdr:y>
    </cdr:to>
    <cdr:sp macro="" textlink="">
      <cdr:nvSpPr>
        <cdr:cNvPr id="11" name="TextBox 4"/>
        <cdr:cNvSpPr txBox="1"/>
      </cdr:nvSpPr>
      <cdr:spPr>
        <a:xfrm xmlns:a="http://schemas.openxmlformats.org/drawingml/2006/main">
          <a:off x="1662988" y="2461902"/>
          <a:ext cx="323165" cy="11223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 </a:t>
          </a:r>
          <a:r>
            <a:rPr lang="en-US" sz="900" dirty="0" smtClean="0"/>
            <a:t>608 </a:t>
          </a:r>
          <a:r>
            <a:rPr lang="ru-RU" sz="900" dirty="0" smtClean="0"/>
            <a:t>900</a:t>
          </a:r>
          <a:r>
            <a:rPr lang="en-US" sz="900" dirty="0" smtClean="0"/>
            <a:t>,00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0.49795</cdr:x>
      <cdr:y>0.62364</cdr:y>
    </cdr:from>
    <cdr:to>
      <cdr:x>0.53443</cdr:x>
      <cdr:y>0.91422</cdr:y>
    </cdr:to>
    <cdr:sp macro="" textlink="">
      <cdr:nvSpPr>
        <cdr:cNvPr id="15" name="TextBox 4"/>
        <cdr:cNvSpPr txBox="1"/>
      </cdr:nvSpPr>
      <cdr:spPr>
        <a:xfrm xmlns:a="http://schemas.openxmlformats.org/drawingml/2006/main">
          <a:off x="4411748" y="2429106"/>
          <a:ext cx="323165" cy="11318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 </a:t>
          </a:r>
          <a:r>
            <a:rPr lang="en-US" sz="900" dirty="0" smtClean="0"/>
            <a:t>1 034 181,2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0.63586</cdr:x>
      <cdr:y>0.56421</cdr:y>
    </cdr:from>
    <cdr:to>
      <cdr:x>0.67234</cdr:x>
      <cdr:y>0.92077</cdr:y>
    </cdr:to>
    <cdr:sp macro="" textlink="">
      <cdr:nvSpPr>
        <cdr:cNvPr id="18" name="TextBox 4"/>
        <cdr:cNvSpPr txBox="1"/>
      </cdr:nvSpPr>
      <cdr:spPr>
        <a:xfrm xmlns:a="http://schemas.openxmlformats.org/drawingml/2006/main">
          <a:off x="5633606" y="2197623"/>
          <a:ext cx="323165" cy="13888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 </a:t>
          </a:r>
          <a:r>
            <a:rPr lang="en-US" sz="900" dirty="0" smtClean="0"/>
            <a:t>1 270 689,2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0.77602</cdr:x>
      <cdr:y>0.62153</cdr:y>
    </cdr:from>
    <cdr:to>
      <cdr:x>0.8125</cdr:x>
      <cdr:y>0.91866</cdr:y>
    </cdr:to>
    <cdr:sp macro="" textlink="">
      <cdr:nvSpPr>
        <cdr:cNvPr id="21" name="TextBox 4"/>
        <cdr:cNvSpPr txBox="1"/>
      </cdr:nvSpPr>
      <cdr:spPr>
        <a:xfrm xmlns:a="http://schemas.openxmlformats.org/drawingml/2006/main">
          <a:off x="6875398" y="2420888"/>
          <a:ext cx="323165" cy="11573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 </a:t>
          </a:r>
          <a:r>
            <a:rPr lang="en-US" sz="900" dirty="0" smtClean="0"/>
            <a:t>1 412 237,2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0.17468</cdr:x>
      <cdr:y>0.01424</cdr:y>
    </cdr:from>
    <cdr:to>
      <cdr:x>0.92148</cdr:x>
      <cdr:y>0.10366</cdr:y>
    </cdr:to>
    <cdr:sp macro="" textlink="">
      <cdr:nvSpPr>
        <cdr:cNvPr id="22" name="Стрелка вправо 21"/>
        <cdr:cNvSpPr/>
      </cdr:nvSpPr>
      <cdr:spPr>
        <a:xfrm xmlns:a="http://schemas.openxmlformats.org/drawingml/2006/main">
          <a:off x="1547664" y="55446"/>
          <a:ext cx="6616457" cy="348303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tIns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 на 01.01.2018      </a:t>
          </a:r>
          <a:r>
            <a:rPr lang="en-US" sz="900" dirty="0" smtClean="0"/>
            <a:t>     </a:t>
          </a:r>
          <a:r>
            <a:rPr lang="ru-RU" sz="900" dirty="0" smtClean="0"/>
            <a:t>на 01.01.2019                   </a:t>
          </a:r>
          <a:r>
            <a:rPr lang="en-US" sz="900" dirty="0" smtClean="0"/>
            <a:t> </a:t>
          </a:r>
          <a:r>
            <a:rPr lang="ru-RU" sz="900" dirty="0" smtClean="0"/>
            <a:t>на 01.01.2020              </a:t>
          </a:r>
          <a:r>
            <a:rPr lang="en-US" sz="900" dirty="0" smtClean="0"/>
            <a:t> </a:t>
          </a:r>
          <a:r>
            <a:rPr lang="ru-RU" sz="900" dirty="0" smtClean="0"/>
            <a:t> на 01.01.2021       </a:t>
          </a:r>
          <a:r>
            <a:rPr lang="en-US" sz="900" dirty="0" smtClean="0"/>
            <a:t> </a:t>
          </a:r>
          <a:r>
            <a:rPr lang="ru-RU" sz="900" dirty="0" smtClean="0"/>
            <a:t>        на 01.01.2022  </a:t>
          </a:r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9E0F3-5088-4F7F-B76B-40386CF9BD14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FA17F-3F6F-4B35-85B9-24E9516F1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09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0">
              <a:schemeClr val="bg1"/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7000"/>
                    </a14:imgEffect>
                    <a14:imgEffect>
                      <a14:colorTemperature colorTemp="71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4" y="-78126"/>
            <a:ext cx="9348594" cy="7038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31718" y="539817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Финансовое управление администрации муниципального образования «Город Майкоп»</a:t>
            </a:r>
            <a:endParaRPr lang="ru-RU" sz="16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8131" y="1939620"/>
            <a:ext cx="8496944" cy="283154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ru-RU" sz="4800" b="1" dirty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</a:t>
            </a:r>
          </a:p>
          <a:p>
            <a:pPr algn="ctr"/>
            <a:r>
              <a:rPr lang="ru-RU" altLang="ru-RU" sz="2800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alt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Совета народных депутатов муниципального образования «Город Майкоп» </a:t>
            </a:r>
            <a:br>
              <a:rPr lang="ru-RU" alt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 бюджете муниципального образования «Город Майкоп»</a:t>
            </a:r>
          </a:p>
          <a:p>
            <a:pPr algn="ctr"/>
            <a:r>
              <a:rPr lang="ru-RU" alt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alt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alt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и на плановый период </a:t>
            </a:r>
            <a:r>
              <a:rPr lang="ru-RU" alt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alt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alt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</a:t>
            </a:r>
            <a:r>
              <a:rPr lang="ru-RU" alt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Майкоп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algn="ctr"/>
            <a:endParaRPr lang="ru-RU" b="1" spc="50" dirty="0">
              <a:ln w="11430">
                <a:solidFill>
                  <a:schemeClr val="bg2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871" y="167693"/>
            <a:ext cx="1271200" cy="1913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466217" y="5013176"/>
            <a:ext cx="8224011" cy="1368152"/>
            <a:chOff x="611561" y="4797152"/>
            <a:chExt cx="8224011" cy="136815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1" y="4797152"/>
              <a:ext cx="1800200" cy="13501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2" y="4797152"/>
              <a:ext cx="2028381" cy="135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4797152"/>
              <a:ext cx="1599918" cy="135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0572" y="4815304"/>
              <a:ext cx="2025000" cy="135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1851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3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Динамика основных параметров бюджета муниципального образования «Город Майкоп»</a:t>
            </a:r>
            <a:endParaRPr lang="ru-RU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0566" y="130941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83004" y="2924944"/>
            <a:ext cx="280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Налоговые доходы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1023" y="4797152"/>
            <a:ext cx="316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69077" y="940078"/>
            <a:ext cx="753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3659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endParaRPr lang="ru-RU" dirty="0">
              <a:solidFill>
                <a:srgbClr val="3659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6" name="Группа 125"/>
          <p:cNvGrpSpPr/>
          <p:nvPr/>
        </p:nvGrpSpPr>
        <p:grpSpPr>
          <a:xfrm>
            <a:off x="1471277" y="2030121"/>
            <a:ext cx="6722536" cy="613894"/>
            <a:chOff x="1536888" y="1618114"/>
            <a:chExt cx="6722536" cy="613894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577827" y="1886843"/>
              <a:ext cx="6626441" cy="345165"/>
              <a:chOff x="1331640" y="2132856"/>
              <a:chExt cx="6480720" cy="360041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1331640" y="2132856"/>
                <a:ext cx="792088" cy="360039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</a:rPr>
                  <a:t>2017 г. (факт)</a:t>
                </a:r>
                <a:endParaRPr lang="ru-RU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2699792" y="2132858"/>
                <a:ext cx="792088" cy="360037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2018 г.</a:t>
                </a:r>
              </a:p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(план)</a:t>
                </a:r>
                <a:endParaRPr lang="ru-RU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4139952" y="2132858"/>
                <a:ext cx="792088" cy="360039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2019 г.</a:t>
                </a:r>
              </a:p>
              <a:p>
                <a:pPr algn="ctr"/>
                <a:r>
                  <a:rPr lang="ru-RU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прогноз</a:t>
                </a:r>
                <a:r>
                  <a:rPr lang="ru-RU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5616116" y="2132858"/>
                <a:ext cx="792089" cy="360038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2020 г.</a:t>
                </a:r>
              </a:p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(прогноз)</a:t>
                </a:r>
                <a:endParaRPr lang="ru-RU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7020272" y="2132858"/>
                <a:ext cx="792088" cy="360038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2021 г. (прогноз)</a:t>
                </a:r>
                <a:endParaRPr lang="ru-RU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536888" y="1618114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2 948 048,3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937083" y="1629594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2 922 703,0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400118" y="1626473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3 537 380,5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04603" y="1630715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3 247 607,5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30965" y="1633839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2 898 292,7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2487373" y="1750278"/>
              <a:ext cx="369012" cy="309148"/>
              <a:chOff x="2487373" y="1750278"/>
              <a:chExt cx="369012" cy="309148"/>
            </a:xfrm>
          </p:grpSpPr>
          <p:cxnSp>
            <p:nvCxnSpPr>
              <p:cNvPr id="8" name="Прямая со стрелкой 7"/>
              <p:cNvCxnSpPr/>
              <p:nvPr/>
            </p:nvCxnSpPr>
            <p:spPr>
              <a:xfrm flipV="1">
                <a:off x="2533597" y="1988840"/>
                <a:ext cx="310211" cy="705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 rot="20955754">
                <a:off x="2487373" y="1750278"/>
                <a:ext cx="3690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3852183" y="1761814"/>
              <a:ext cx="474810" cy="303600"/>
              <a:chOff x="3852183" y="1761814"/>
              <a:chExt cx="474810" cy="303600"/>
            </a:xfrm>
          </p:grpSpPr>
          <p:cxnSp>
            <p:nvCxnSpPr>
              <p:cNvPr id="62" name="Прямая со стрелкой 61"/>
              <p:cNvCxnSpPr/>
              <p:nvPr/>
            </p:nvCxnSpPr>
            <p:spPr>
              <a:xfrm flipV="1">
                <a:off x="3936371" y="1994828"/>
                <a:ext cx="310211" cy="705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 rot="20928186">
                <a:off x="3852183" y="1761814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1,1%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5349352" y="1721743"/>
              <a:ext cx="371552" cy="308378"/>
              <a:chOff x="5349352" y="1721743"/>
              <a:chExt cx="371552" cy="308378"/>
            </a:xfrm>
          </p:grpSpPr>
          <p:cxnSp>
            <p:nvCxnSpPr>
              <p:cNvPr id="63" name="Прямая со стрелкой 62"/>
              <p:cNvCxnSpPr/>
              <p:nvPr/>
            </p:nvCxnSpPr>
            <p:spPr>
              <a:xfrm flipV="1">
                <a:off x="5410693" y="1959535"/>
                <a:ext cx="310211" cy="705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 rot="20666651">
                <a:off x="5349352" y="1721743"/>
                <a:ext cx="3690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6941901" y="1791539"/>
              <a:ext cx="474810" cy="323731"/>
              <a:chOff x="6941901" y="1791539"/>
              <a:chExt cx="474810" cy="323731"/>
            </a:xfrm>
          </p:grpSpPr>
          <p:cxnSp>
            <p:nvCxnSpPr>
              <p:cNvPr id="64" name="Прямая со стрелкой 63"/>
              <p:cNvCxnSpPr/>
              <p:nvPr/>
            </p:nvCxnSpPr>
            <p:spPr>
              <a:xfrm>
                <a:off x="6960673" y="2015557"/>
                <a:ext cx="310211" cy="997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 rot="1007613">
                <a:off x="6941901" y="1791539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0,9%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1" name="Группа 130"/>
          <p:cNvGrpSpPr/>
          <p:nvPr/>
        </p:nvGrpSpPr>
        <p:grpSpPr>
          <a:xfrm>
            <a:off x="1524275" y="3645024"/>
            <a:ext cx="6733545" cy="602181"/>
            <a:chOff x="1571544" y="2865480"/>
            <a:chExt cx="6733545" cy="602181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1614641" y="3122496"/>
              <a:ext cx="6626441" cy="345165"/>
              <a:chOff x="1331640" y="2132856"/>
              <a:chExt cx="6480720" cy="360041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1331640" y="2132856"/>
                <a:ext cx="792088" cy="360039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</a:rPr>
                  <a:t>2017 г. (факт)</a:t>
                </a:r>
                <a:endParaRPr lang="ru-RU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699792" y="2132858"/>
                <a:ext cx="792088" cy="360037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2018 г.</a:t>
                </a:r>
              </a:p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(план)</a:t>
                </a:r>
                <a:endParaRPr lang="ru-RU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4139952" y="2132858"/>
                <a:ext cx="792088" cy="360039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2019 г.</a:t>
                </a:r>
              </a:p>
              <a:p>
                <a:pPr algn="ctr"/>
                <a:r>
                  <a:rPr lang="ru-RU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прогноз</a:t>
                </a:r>
                <a:r>
                  <a:rPr lang="ru-RU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616116" y="2132858"/>
                <a:ext cx="792089" cy="360038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2020 г.</a:t>
                </a:r>
              </a:p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(прогноз)</a:t>
                </a:r>
                <a:endParaRPr lang="ru-RU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7020272" y="2132858"/>
                <a:ext cx="792088" cy="360038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2021 г. (прогноз)</a:t>
                </a:r>
                <a:endParaRPr lang="ru-RU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571544" y="2872306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1 077 224,8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92032" y="2865480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1 137 400,0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35831" y="2876669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1 228 234,0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945280" y="2866193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1 291 932,0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376630" y="2869641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1 359 948,0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2381300" y="3019836"/>
              <a:ext cx="545342" cy="337156"/>
              <a:chOff x="2381300" y="3019836"/>
              <a:chExt cx="545342" cy="337156"/>
            </a:xfrm>
          </p:grpSpPr>
          <p:cxnSp>
            <p:nvCxnSpPr>
              <p:cNvPr id="68" name="Прямая со стрелкой 67"/>
              <p:cNvCxnSpPr/>
              <p:nvPr/>
            </p:nvCxnSpPr>
            <p:spPr>
              <a:xfrm flipV="1">
                <a:off x="2533597" y="3221352"/>
                <a:ext cx="310211" cy="1356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 rot="20278696">
                <a:off x="2381300" y="3019836"/>
                <a:ext cx="54534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1,06%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8" name="Группа 77"/>
            <p:cNvGrpSpPr/>
            <p:nvPr/>
          </p:nvGrpSpPr>
          <p:grpSpPr>
            <a:xfrm>
              <a:off x="3807963" y="3023419"/>
              <a:ext cx="545342" cy="333573"/>
              <a:chOff x="3807963" y="3023419"/>
              <a:chExt cx="545342" cy="333573"/>
            </a:xfrm>
          </p:grpSpPr>
          <p:cxnSp>
            <p:nvCxnSpPr>
              <p:cNvPr id="69" name="Прямая со стрелкой 68"/>
              <p:cNvCxnSpPr/>
              <p:nvPr/>
            </p:nvCxnSpPr>
            <p:spPr>
              <a:xfrm flipV="1">
                <a:off x="3959500" y="3221352"/>
                <a:ext cx="310211" cy="1356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 rot="20278696">
                <a:off x="3807963" y="3023419"/>
                <a:ext cx="54534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1,08%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9" name="Группа 78"/>
            <p:cNvGrpSpPr/>
            <p:nvPr/>
          </p:nvGrpSpPr>
          <p:grpSpPr>
            <a:xfrm>
              <a:off x="5359078" y="3017512"/>
              <a:ext cx="545342" cy="339480"/>
              <a:chOff x="5359078" y="3017512"/>
              <a:chExt cx="545342" cy="339480"/>
            </a:xfrm>
          </p:grpSpPr>
          <p:cxnSp>
            <p:nvCxnSpPr>
              <p:cNvPr id="70" name="Прямая со стрелкой 69"/>
              <p:cNvCxnSpPr/>
              <p:nvPr/>
            </p:nvCxnSpPr>
            <p:spPr>
              <a:xfrm flipV="1">
                <a:off x="5533625" y="3221352"/>
                <a:ext cx="310211" cy="1356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 rot="20278696">
                <a:off x="5359078" y="3017512"/>
                <a:ext cx="54534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1,06%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0" name="Группа 79"/>
            <p:cNvGrpSpPr/>
            <p:nvPr/>
          </p:nvGrpSpPr>
          <p:grpSpPr>
            <a:xfrm>
              <a:off x="6842401" y="3023420"/>
              <a:ext cx="545342" cy="339479"/>
              <a:chOff x="6842401" y="3023420"/>
              <a:chExt cx="545342" cy="339479"/>
            </a:xfrm>
          </p:grpSpPr>
          <p:cxnSp>
            <p:nvCxnSpPr>
              <p:cNvPr id="71" name="Прямая со стрелкой 70"/>
              <p:cNvCxnSpPr/>
              <p:nvPr/>
            </p:nvCxnSpPr>
            <p:spPr>
              <a:xfrm flipV="1">
                <a:off x="7007272" y="3227259"/>
                <a:ext cx="310211" cy="1356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 rot="20278696">
                <a:off x="6842401" y="3023420"/>
                <a:ext cx="54534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1,06%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2" name="Группа 131"/>
          <p:cNvGrpSpPr/>
          <p:nvPr/>
        </p:nvGrpSpPr>
        <p:grpSpPr>
          <a:xfrm>
            <a:off x="1471277" y="5505807"/>
            <a:ext cx="6660933" cy="607261"/>
            <a:chOff x="1583068" y="4363332"/>
            <a:chExt cx="6660933" cy="607261"/>
          </a:xfrm>
        </p:grpSpPr>
        <p:sp>
          <p:nvSpPr>
            <p:cNvPr id="52" name="TextBox 51"/>
            <p:cNvSpPr txBox="1"/>
            <p:nvPr/>
          </p:nvSpPr>
          <p:spPr>
            <a:xfrm>
              <a:off x="1583068" y="4368864"/>
              <a:ext cx="8114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241 310,6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019057" y="4368864"/>
              <a:ext cx="8114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222 454,7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82234" y="4368864"/>
              <a:ext cx="8114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145 668,9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004691" y="4363332"/>
              <a:ext cx="8114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112 443,4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32560" y="4374069"/>
              <a:ext cx="8114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112 262,1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5" name="Группа 124"/>
            <p:cNvGrpSpPr/>
            <p:nvPr/>
          </p:nvGrpSpPr>
          <p:grpSpPr>
            <a:xfrm>
              <a:off x="1614641" y="4508099"/>
              <a:ext cx="6626441" cy="462494"/>
              <a:chOff x="1614641" y="4508099"/>
              <a:chExt cx="6626441" cy="462494"/>
            </a:xfrm>
          </p:grpSpPr>
          <p:grpSp>
            <p:nvGrpSpPr>
              <p:cNvPr id="30" name="Группа 29"/>
              <p:cNvGrpSpPr/>
              <p:nvPr/>
            </p:nvGrpSpPr>
            <p:grpSpPr>
              <a:xfrm>
                <a:off x="1614641" y="4625428"/>
                <a:ext cx="6626441" cy="345165"/>
                <a:chOff x="1331640" y="2132856"/>
                <a:chExt cx="6480720" cy="360041"/>
              </a:xfrm>
            </p:grpSpPr>
            <p:sp>
              <p:nvSpPr>
                <p:cNvPr id="31" name="Прямоугольник 30"/>
                <p:cNvSpPr/>
                <p:nvPr/>
              </p:nvSpPr>
              <p:spPr>
                <a:xfrm>
                  <a:off x="1331640" y="2132856"/>
                  <a:ext cx="792088" cy="360039"/>
                </a:xfrm>
                <a:prstGeom prst="rect">
                  <a:avLst/>
                </a:prstGeom>
                <a:solidFill>
                  <a:schemeClr val="accent1">
                    <a:alpha val="76000"/>
                  </a:schemeClr>
                </a:solidFill>
                <a:ln>
                  <a:solidFill>
                    <a:schemeClr val="bg1">
                      <a:alpha val="8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</a:rPr>
                    <a:t>2017 г. (факт)</a:t>
                  </a:r>
                  <a:endParaRPr lang="ru-RU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Прямоугольник 31"/>
                <p:cNvSpPr/>
                <p:nvPr/>
              </p:nvSpPr>
              <p:spPr>
                <a:xfrm>
                  <a:off x="2699792" y="2132858"/>
                  <a:ext cx="792088" cy="360037"/>
                </a:xfrm>
                <a:prstGeom prst="rect">
                  <a:avLst/>
                </a:prstGeom>
                <a:solidFill>
                  <a:schemeClr val="accent1">
                    <a:alpha val="76000"/>
                  </a:schemeClr>
                </a:solidFill>
                <a:ln>
                  <a:solidFill>
                    <a:schemeClr val="bg1">
                      <a:alpha val="8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2018 г.</a:t>
                  </a:r>
                </a:p>
                <a:p>
                  <a:pPr algn="ctr"/>
                  <a:r>
                    <a:rPr lang="ru-RU" sz="10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(план)</a:t>
                  </a:r>
                  <a:endParaRPr lang="ru-RU" sz="1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Прямоугольник 32"/>
                <p:cNvSpPr/>
                <p:nvPr/>
              </p:nvSpPr>
              <p:spPr>
                <a:xfrm>
                  <a:off x="4139952" y="2132858"/>
                  <a:ext cx="792088" cy="360039"/>
                </a:xfrm>
                <a:prstGeom prst="rect">
                  <a:avLst/>
                </a:prstGeom>
                <a:solidFill>
                  <a:schemeClr val="accent1">
                    <a:alpha val="76000"/>
                  </a:schemeClr>
                </a:solidFill>
                <a:ln>
                  <a:solidFill>
                    <a:schemeClr val="bg1">
                      <a:alpha val="8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2019 г.</a:t>
                  </a:r>
                </a:p>
                <a:p>
                  <a:pPr algn="ctr"/>
                  <a:r>
                    <a:rPr lang="ru-RU" sz="9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lang="ru-RU" sz="10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прогноз</a:t>
                  </a:r>
                  <a:r>
                    <a:rPr lang="ru-RU" sz="9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ru-RU" sz="9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Прямоугольник 33"/>
                <p:cNvSpPr/>
                <p:nvPr/>
              </p:nvSpPr>
              <p:spPr>
                <a:xfrm>
                  <a:off x="5616116" y="2132858"/>
                  <a:ext cx="792089" cy="360038"/>
                </a:xfrm>
                <a:prstGeom prst="rect">
                  <a:avLst/>
                </a:prstGeom>
                <a:solidFill>
                  <a:schemeClr val="accent1">
                    <a:alpha val="76000"/>
                  </a:schemeClr>
                </a:solidFill>
                <a:ln>
                  <a:solidFill>
                    <a:schemeClr val="bg1">
                      <a:alpha val="8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2020 г.</a:t>
                  </a:r>
                </a:p>
                <a:p>
                  <a:pPr algn="ctr"/>
                  <a:r>
                    <a:rPr lang="ru-RU" sz="10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(прогноз)</a:t>
                  </a:r>
                  <a:endParaRPr lang="ru-RU" sz="1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Прямоугольник 34"/>
                <p:cNvSpPr/>
                <p:nvPr/>
              </p:nvSpPr>
              <p:spPr>
                <a:xfrm>
                  <a:off x="6966918" y="2132857"/>
                  <a:ext cx="845442" cy="360039"/>
                </a:xfrm>
                <a:prstGeom prst="rect">
                  <a:avLst/>
                </a:prstGeom>
                <a:solidFill>
                  <a:schemeClr val="accent1">
                    <a:alpha val="76000"/>
                  </a:schemeClr>
                </a:solidFill>
                <a:ln>
                  <a:solidFill>
                    <a:schemeClr val="bg1">
                      <a:alpha val="8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2021 г. (прогноз)</a:t>
                  </a:r>
                  <a:endParaRPr lang="ru-RU" sz="1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4" name="Группа 103"/>
              <p:cNvGrpSpPr/>
              <p:nvPr/>
            </p:nvGrpSpPr>
            <p:grpSpPr>
              <a:xfrm>
                <a:off x="2480654" y="4558134"/>
                <a:ext cx="474810" cy="275881"/>
                <a:chOff x="2480654" y="4558134"/>
                <a:chExt cx="474810" cy="275881"/>
              </a:xfrm>
            </p:grpSpPr>
            <p:cxnSp>
              <p:nvCxnSpPr>
                <p:cNvPr id="82" name="Прямая со стрелкой 81"/>
                <p:cNvCxnSpPr/>
                <p:nvPr/>
              </p:nvCxnSpPr>
              <p:spPr>
                <a:xfrm>
                  <a:off x="2502940" y="4704393"/>
                  <a:ext cx="371372" cy="12962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TextBox 99"/>
                <p:cNvSpPr txBox="1"/>
                <p:nvPr/>
              </p:nvSpPr>
              <p:spPr>
                <a:xfrm rot="1123491">
                  <a:off x="2480654" y="4558134"/>
                  <a:ext cx="47481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0,9%</a:t>
                  </a:r>
                  <a:endParaRPr lang="ru-RU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5" name="Группа 104"/>
              <p:cNvGrpSpPr/>
              <p:nvPr/>
            </p:nvGrpSpPr>
            <p:grpSpPr>
              <a:xfrm>
                <a:off x="3948501" y="4508099"/>
                <a:ext cx="474810" cy="264823"/>
                <a:chOff x="3948501" y="4508099"/>
                <a:chExt cx="474810" cy="264823"/>
              </a:xfrm>
            </p:grpSpPr>
            <p:cxnSp>
              <p:nvCxnSpPr>
                <p:cNvPr id="83" name="Прямая со стрелкой 82"/>
                <p:cNvCxnSpPr/>
                <p:nvPr/>
              </p:nvCxnSpPr>
              <p:spPr>
                <a:xfrm>
                  <a:off x="3999545" y="4698932"/>
                  <a:ext cx="342022" cy="7399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TextBox 100"/>
                <p:cNvSpPr txBox="1"/>
                <p:nvPr/>
              </p:nvSpPr>
              <p:spPr>
                <a:xfrm rot="854259">
                  <a:off x="3948501" y="4508099"/>
                  <a:ext cx="47481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0,6%</a:t>
                  </a:r>
                  <a:endParaRPr lang="ru-RU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6" name="Группа 105"/>
              <p:cNvGrpSpPr/>
              <p:nvPr/>
            </p:nvGrpSpPr>
            <p:grpSpPr>
              <a:xfrm>
                <a:off x="5449628" y="4537536"/>
                <a:ext cx="474810" cy="307394"/>
                <a:chOff x="5449628" y="4537536"/>
                <a:chExt cx="474810" cy="307394"/>
              </a:xfrm>
            </p:grpSpPr>
            <p:cxnSp>
              <p:nvCxnSpPr>
                <p:cNvPr id="84" name="Прямая со стрелкой 83"/>
                <p:cNvCxnSpPr/>
                <p:nvPr/>
              </p:nvCxnSpPr>
              <p:spPr>
                <a:xfrm>
                  <a:off x="5476760" y="4772922"/>
                  <a:ext cx="309978" cy="720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TextBox 101"/>
                <p:cNvSpPr txBox="1"/>
                <p:nvPr/>
              </p:nvSpPr>
              <p:spPr>
                <a:xfrm rot="949612">
                  <a:off x="5449628" y="4537536"/>
                  <a:ext cx="47481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0,9%</a:t>
                  </a:r>
                  <a:endParaRPr lang="ru-RU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7" name="Группа 106"/>
              <p:cNvGrpSpPr/>
              <p:nvPr/>
            </p:nvGrpSpPr>
            <p:grpSpPr>
              <a:xfrm>
                <a:off x="6919339" y="4549937"/>
                <a:ext cx="386995" cy="320082"/>
                <a:chOff x="6919339" y="4549937"/>
                <a:chExt cx="386995" cy="320082"/>
              </a:xfrm>
            </p:grpSpPr>
            <p:cxnSp>
              <p:nvCxnSpPr>
                <p:cNvPr id="85" name="Прямая со стрелкой 84"/>
                <p:cNvCxnSpPr/>
                <p:nvPr/>
              </p:nvCxnSpPr>
              <p:spPr>
                <a:xfrm>
                  <a:off x="6919339" y="4798011"/>
                  <a:ext cx="314498" cy="720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TextBox 102"/>
                <p:cNvSpPr txBox="1"/>
                <p:nvPr/>
              </p:nvSpPr>
              <p:spPr>
                <a:xfrm rot="855209">
                  <a:off x="6937322" y="4549937"/>
                  <a:ext cx="36901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r>
                    <a:rPr lang="ru-RU" sz="1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%</a:t>
                  </a:r>
                  <a:endParaRPr lang="ru-RU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079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299212" y="404664"/>
            <a:ext cx="441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2400" y="404664"/>
            <a:ext cx="7104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96948" y="1832568"/>
            <a:ext cx="441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Дефицит (Профицит)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484049"/>
              </p:ext>
            </p:extLst>
          </p:nvPr>
        </p:nvGraphicFramePr>
        <p:xfrm>
          <a:off x="1070260" y="4149080"/>
          <a:ext cx="7523132" cy="2170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2812"/>
                <a:gridCol w="936104"/>
                <a:gridCol w="936104"/>
                <a:gridCol w="1008112"/>
              </a:tblGrid>
              <a:tr h="3346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показателя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г.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61000"/>
                      </a:schemeClr>
                    </a:solidFill>
                  </a:tcPr>
                </a:tc>
              </a:tr>
              <a:tr h="35986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Кредиты кредитных организаций в валюте Российской Федерации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435 062,0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198 810,5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116 577,9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</a:tr>
              <a:tr h="35986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Бюджетные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кредиты от других бюджетов бюджетной системы Российской Федерации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- 298 900,0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- 100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</a:tr>
              <a:tr h="35986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Изменение остатков средств на счетах по учету средств бюджетов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</a:tr>
              <a:tr h="35986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источники внутреннего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финансирования дефицитов бюджетов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</a:tr>
              <a:tr h="359866"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136 172,9</a:t>
                      </a:r>
                      <a:endParaRPr lang="ru-RU" sz="1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98 810,5</a:t>
                      </a:r>
                      <a:endParaRPr lang="ru-RU" sz="1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116 577,9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330529" y="3424029"/>
            <a:ext cx="6875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Источники финансирования дефицита муниципального образования «Город Майкоп» на 2019-2020гг.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1475945" y="1022254"/>
            <a:ext cx="6747822" cy="606547"/>
            <a:chOff x="1475945" y="1107950"/>
            <a:chExt cx="6747822" cy="60654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545781" y="1369332"/>
              <a:ext cx="6626441" cy="345165"/>
              <a:chOff x="1331640" y="2132856"/>
              <a:chExt cx="6480720" cy="360041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331640" y="2132856"/>
                <a:ext cx="792088" cy="360039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</a:rPr>
                  <a:t>2017 г. (факт)</a:t>
                </a:r>
                <a:endParaRPr lang="ru-RU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2699792" y="2132858"/>
                <a:ext cx="792088" cy="360037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2018 г.</a:t>
                </a:r>
              </a:p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(план)</a:t>
                </a:r>
                <a:endParaRPr lang="ru-RU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4139952" y="2132858"/>
                <a:ext cx="792088" cy="360039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2019 г.</a:t>
                </a:r>
              </a:p>
              <a:p>
                <a:pPr algn="ctr"/>
                <a:r>
                  <a:rPr lang="ru-RU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прогноз</a:t>
                </a:r>
                <a:r>
                  <a:rPr lang="ru-RU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5616116" y="2132858"/>
                <a:ext cx="792089" cy="360038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2020 г.</a:t>
                </a:r>
              </a:p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(прогноз)</a:t>
                </a:r>
                <a:endParaRPr lang="ru-RU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7020272" y="2132858"/>
                <a:ext cx="792088" cy="360038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2021 г. (прогноз)</a:t>
                </a:r>
                <a:endParaRPr lang="ru-RU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475945" y="1108152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1 629 512,8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84512" y="1107950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1 562 848,3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7597" y="1108152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2 163 477,6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67314" y="1107952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1 843 232,1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95308" y="1107952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1 426 082,6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2483768" y="1320326"/>
              <a:ext cx="480409" cy="308474"/>
              <a:chOff x="2483768" y="1320326"/>
              <a:chExt cx="480409" cy="308474"/>
            </a:xfrm>
          </p:grpSpPr>
          <p:cxnSp>
            <p:nvCxnSpPr>
              <p:cNvPr id="19" name="Прямая со стрелкой 18"/>
              <p:cNvCxnSpPr/>
              <p:nvPr/>
            </p:nvCxnSpPr>
            <p:spPr>
              <a:xfrm>
                <a:off x="2483768" y="1484784"/>
                <a:ext cx="288032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 rot="1378529">
                <a:off x="2489367" y="1320326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1,0%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3899524" y="1267750"/>
              <a:ext cx="494411" cy="289043"/>
              <a:chOff x="3899524" y="1267750"/>
              <a:chExt cx="494411" cy="289043"/>
            </a:xfrm>
          </p:grpSpPr>
          <p:cxnSp>
            <p:nvCxnSpPr>
              <p:cNvPr id="32" name="Прямая со стрелкой 31"/>
              <p:cNvCxnSpPr/>
              <p:nvPr/>
            </p:nvCxnSpPr>
            <p:spPr>
              <a:xfrm flipV="1">
                <a:off x="3937108" y="1463062"/>
                <a:ext cx="420548" cy="9373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 rot="20622199">
                <a:off x="3899524" y="1267750"/>
                <a:ext cx="49441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1,4%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5323359" y="1320326"/>
              <a:ext cx="474810" cy="332904"/>
              <a:chOff x="5323359" y="1320326"/>
              <a:chExt cx="474810" cy="332904"/>
            </a:xfrm>
          </p:grpSpPr>
          <p:cxnSp>
            <p:nvCxnSpPr>
              <p:cNvPr id="33" name="Прямая со стрелкой 32"/>
              <p:cNvCxnSpPr/>
              <p:nvPr/>
            </p:nvCxnSpPr>
            <p:spPr>
              <a:xfrm>
                <a:off x="5364088" y="1509214"/>
                <a:ext cx="288032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 rot="1503245">
                <a:off x="5323359" y="1320326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0,9%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6914576" y="1324085"/>
              <a:ext cx="508513" cy="304715"/>
              <a:chOff x="6914576" y="1324085"/>
              <a:chExt cx="508513" cy="304715"/>
            </a:xfrm>
          </p:grpSpPr>
          <p:cxnSp>
            <p:nvCxnSpPr>
              <p:cNvPr id="37" name="Прямая со стрелкой 36"/>
              <p:cNvCxnSpPr/>
              <p:nvPr/>
            </p:nvCxnSpPr>
            <p:spPr>
              <a:xfrm>
                <a:off x="6914576" y="1484784"/>
                <a:ext cx="380732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 rot="1274888">
                <a:off x="6932850" y="1324085"/>
                <a:ext cx="49023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0,8%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3" name="Группа 82"/>
          <p:cNvGrpSpPr/>
          <p:nvPr/>
        </p:nvGrpSpPr>
        <p:grpSpPr>
          <a:xfrm>
            <a:off x="1527618" y="2446428"/>
            <a:ext cx="6685640" cy="608876"/>
            <a:chOff x="1527618" y="2473773"/>
            <a:chExt cx="6685640" cy="608876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1527618" y="2737484"/>
              <a:ext cx="6626441" cy="345165"/>
              <a:chOff x="1331640" y="2132856"/>
              <a:chExt cx="6480720" cy="360041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1331640" y="2132856"/>
                <a:ext cx="792088" cy="360039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</a:rPr>
                  <a:t>2017 г. (факт)</a:t>
                </a:r>
                <a:endParaRPr lang="ru-RU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2699792" y="2132858"/>
                <a:ext cx="792088" cy="360037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2018 г.</a:t>
                </a:r>
              </a:p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(план)</a:t>
                </a:r>
                <a:endParaRPr lang="ru-RU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4139952" y="2132858"/>
                <a:ext cx="792088" cy="360039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2019 г.</a:t>
                </a:r>
              </a:p>
              <a:p>
                <a:pPr algn="ctr"/>
                <a:r>
                  <a:rPr lang="ru-RU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прогноз</a:t>
                </a:r>
                <a:r>
                  <a:rPr lang="ru-RU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616116" y="2132858"/>
                <a:ext cx="792089" cy="360038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2020 г.</a:t>
                </a:r>
              </a:p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(прогноз)</a:t>
                </a:r>
                <a:endParaRPr lang="ru-RU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7020272" y="2132858"/>
                <a:ext cx="792088" cy="360038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2021 г. (прогноз)</a:t>
                </a:r>
                <a:endParaRPr lang="ru-RU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551152" y="2484910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- 61 931,5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81860" y="2473973"/>
              <a:ext cx="8963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- 203 764,8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57656" y="2475874"/>
              <a:ext cx="8963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- 136 172,9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81129" y="2473973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- 98 810,5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16859" y="2473773"/>
              <a:ext cx="8963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- 116 577,9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2" name="Группа 61"/>
            <p:cNvGrpSpPr/>
            <p:nvPr/>
          </p:nvGrpSpPr>
          <p:grpSpPr>
            <a:xfrm>
              <a:off x="2329049" y="2675108"/>
              <a:ext cx="474810" cy="321844"/>
              <a:chOff x="2329049" y="2675108"/>
              <a:chExt cx="474810" cy="321844"/>
            </a:xfrm>
          </p:grpSpPr>
          <p:cxnSp>
            <p:nvCxnSpPr>
              <p:cNvPr id="53" name="Прямая со стрелкой 52"/>
              <p:cNvCxnSpPr/>
              <p:nvPr/>
            </p:nvCxnSpPr>
            <p:spPr>
              <a:xfrm flipV="1">
                <a:off x="2496948" y="2852936"/>
                <a:ext cx="274852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 rot="20082779">
                <a:off x="2329049" y="2675108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3,3%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3" name="Группа 62"/>
            <p:cNvGrpSpPr/>
            <p:nvPr/>
          </p:nvGrpSpPr>
          <p:grpSpPr>
            <a:xfrm>
              <a:off x="3888835" y="2627756"/>
              <a:ext cx="474810" cy="297188"/>
              <a:chOff x="3888835" y="2627756"/>
              <a:chExt cx="474810" cy="297188"/>
            </a:xfrm>
          </p:grpSpPr>
          <p:cxnSp>
            <p:nvCxnSpPr>
              <p:cNvPr id="54" name="Прямая со стрелкой 53"/>
              <p:cNvCxnSpPr/>
              <p:nvPr/>
            </p:nvCxnSpPr>
            <p:spPr>
              <a:xfrm>
                <a:off x="3937108" y="2839247"/>
                <a:ext cx="274852" cy="8569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 rot="989160">
                <a:off x="3888835" y="2627756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0,7%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5364088" y="2569936"/>
              <a:ext cx="520684" cy="340129"/>
              <a:chOff x="5364088" y="2569936"/>
              <a:chExt cx="520684" cy="340129"/>
            </a:xfrm>
          </p:grpSpPr>
          <p:cxnSp>
            <p:nvCxnSpPr>
              <p:cNvPr id="56" name="Прямая со стрелкой 55"/>
              <p:cNvCxnSpPr/>
              <p:nvPr/>
            </p:nvCxnSpPr>
            <p:spPr>
              <a:xfrm>
                <a:off x="5364088" y="2839247"/>
                <a:ext cx="360040" cy="708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 rot="874600">
                <a:off x="5383949" y="2569936"/>
                <a:ext cx="50082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0,7%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6758538" y="2655056"/>
              <a:ext cx="474810" cy="341896"/>
              <a:chOff x="6758538" y="2655056"/>
              <a:chExt cx="474810" cy="341896"/>
            </a:xfrm>
          </p:grpSpPr>
          <p:cxnSp>
            <p:nvCxnSpPr>
              <p:cNvPr id="57" name="Прямая со стрелкой 56"/>
              <p:cNvCxnSpPr/>
              <p:nvPr/>
            </p:nvCxnSpPr>
            <p:spPr>
              <a:xfrm flipV="1">
                <a:off x="6878104" y="2852936"/>
                <a:ext cx="274852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 rot="20082779">
                <a:off x="6758538" y="2655056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1,2%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49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75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налоговых доходов бюджета муниципального образования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2400" y="65403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73266"/>
              </p:ext>
            </p:extLst>
          </p:nvPr>
        </p:nvGraphicFramePr>
        <p:xfrm>
          <a:off x="416249" y="1055729"/>
          <a:ext cx="8505074" cy="4827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771375"/>
                <a:gridCol w="884809"/>
                <a:gridCol w="786520"/>
                <a:gridCol w="726929"/>
                <a:gridCol w="726929"/>
              </a:tblGrid>
              <a:tr h="422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9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уточ</a:t>
                      </a: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бюджет)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18374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прибыль, доходы: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565 809,0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618 605,0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665 164,0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711 725,0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760 834,0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0094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Налог на доходы физических лиц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565 809,0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618 605,0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665 164,0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711 725,0</a:t>
                      </a: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760 834,0</a:t>
                      </a: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07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Налоги на товары (работы, услуги):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22 268,0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21 180,0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24 893,0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25 434,0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26 388,0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504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Акцизы по подакцизным товарам (продукции), производимым в РФ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22 268,0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21 180,0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24 893,0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25 434,0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26 388,0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50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Налоги на совокупный доход: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260 321,0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287 545,0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309 191,0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320 601,0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333 071,0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36246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Налог,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взимаемый в связи с применением УСН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160 113,0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188 773,0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214 746,0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222 692,0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231 377,0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- Единый налог на вмененный доход для отдельных видов деятельности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93 100,0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92 888,0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88 805,0</a:t>
                      </a: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92 091,0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95 683,0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Единый сельскохозяйственный налог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4 579,0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2 848,0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3 045,0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3 127,0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3 215,0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Налог,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взимаемый в связи с применением патентной системы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2 529,0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3 036,0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2 595,0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2 691,0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2 796,0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22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Налоги на имущество: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200 082,0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180 553,0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198 376,0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203 588,0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209 102,0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60216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Налог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имущество физических лиц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32 844,0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26 754,0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44 904,0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46 565,0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48 195,0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Налог на имущество организаций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86 475,0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88 213,0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98 649,0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102 200,0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106 084,0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Земельный налог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80 763,0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65 586,0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54 823,0</a:t>
                      </a: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54 823,0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54 823,0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Налоги, сборы и регулярные платежи за пользование природными ресурсами: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6 817,0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3 384,0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5 581,0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5 581,0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5 581,0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Налог на добычу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общераспространенных полезных ископаемых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6 817,0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3 384,0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5 581,0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5 581,0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5 581,0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Государственная пошлина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21 913,0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26 133,0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25 029,0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25 003,0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24 972,0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Задолженность и перерасчеты по отмененным налогам и сборам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 налоговые доходы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1 077 225,0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1 137 400,0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1 228 234,0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1 291 932,0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1 359 948,0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4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75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1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Крупнейшие налогоплательщики в муниципальном образовании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348880"/>
            <a:ext cx="360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МВД по Республике Адыгея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ФГБОУ ВО «АГУ»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ФКУ «ЕРЦ МО РФ»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ООО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Картонтара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Учебная авиационная база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ФГБОУ ВО «МГТУ»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ГБУЗРА АРКБ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Отделение-Национальный банк по Республике Адыгея Южного Главного управления Центрального банка РФ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Отдел МВД России по г. Майкопу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Филиал ПАО энергетики и электрификации Кубани Адыгейские электрические сети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47" y="2071060"/>
            <a:ext cx="3873114" cy="2582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89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75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неналоговых доходов бюджета муниципального образования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1542" y="105273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09178"/>
              </p:ext>
            </p:extLst>
          </p:nvPr>
        </p:nvGraphicFramePr>
        <p:xfrm>
          <a:off x="405793" y="1412776"/>
          <a:ext cx="8505074" cy="4492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648072"/>
                <a:gridCol w="1008112"/>
                <a:gridCol w="786520"/>
                <a:gridCol w="726929"/>
                <a:gridCol w="726929"/>
              </a:tblGrid>
              <a:tr h="422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(оценка)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18374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использования</a:t>
                      </a:r>
                      <a:r>
                        <a:rPr lang="ru-RU" sz="1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имущества, находящегося в государственной и муниципальной собственности</a:t>
                      </a:r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74 222,0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85 247,0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59 254,6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55 254,6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55 254,6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0094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Доходы в виде прибыли, приходящейся на доли в уставных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(складочных) капиталах хозяйственных товариществ и обществ, или дивидендов по акциям, принадлежащим городским округам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842,0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0094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 же имущества государственных и муниципальных унитарных предприятий, в том числе казенных)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73 357,0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84 642,0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297,2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54 297,2</a:t>
                      </a: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54 297,2</a:t>
                      </a: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0094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Доходы от перечисления части прибыли, остающейся после уплаты налогов и иных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обязательных платежей муниципальных унитарных предприятий, созданных городскими округами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605,0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957,4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957,4</a:t>
                      </a: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957,4</a:t>
                      </a: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07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Платежи при пользовании природными ресурсами: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4 125,0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3 157,0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1 578,0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1 578,0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1 578,0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504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Плата за негативное воздействие на окружающую среду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4 125,0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3 157,0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1 578,0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1 578,0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1 578,0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50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59 620,0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183,8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161,9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148,6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22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Доходы от продажи материальных и нематериальных активов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59 405,0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108 418,0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59  000,5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29 648,9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29 648,9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Административные платежи и сборы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2 417,0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Штрафы, санкции, возмещение ущерба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39 752,0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22 082,3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21 507,8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21 587,8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21 523,8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3054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Прочие неналоговые доходы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1 769,0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3 190,4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4 144,2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4 212,2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4 108,2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 неналоговые доходы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241 310,0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222 454,7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145 668,9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112 443,4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112 262,1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8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75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межбюджетных трансфертов, поступающих в бюджет муниципального образования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2400" y="65403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987507"/>
              </p:ext>
            </p:extLst>
          </p:nvPr>
        </p:nvGraphicFramePr>
        <p:xfrm>
          <a:off x="297759" y="944906"/>
          <a:ext cx="8505074" cy="5515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2273"/>
                <a:gridCol w="720080"/>
                <a:gridCol w="1008112"/>
                <a:gridCol w="760751"/>
                <a:gridCol w="726929"/>
                <a:gridCol w="726929"/>
              </a:tblGrid>
              <a:tr h="422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(оценка)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18374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36 274,7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38 751,3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24 791,8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24 791,8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24 791,8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0094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выравнивание бюджетной обеспеченности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12 266,8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13 069,9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24 791,8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24 791,8</a:t>
                      </a: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24 791,8</a:t>
                      </a: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0736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поддержку мер по обеспечению сбалансированности бюджетов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23 007,9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17 001,4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504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поощрение достижения наилучших показателей деятельности органов местного самоуправления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504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частичную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компенсацию дополнительных расходов на повышение оплаты труда работников бюджетной сферы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8 680,0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16086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620 575,0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523</a:t>
                      </a:r>
                      <a:r>
                        <a:rPr lang="ru-RU" sz="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401,9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1 100 598,1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822 943,5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397 872,5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32780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реализацию программы «Профилактика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правонарушений в Республике Адыгея» на 2012-2021 годы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8 749,4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8 056,0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11 404,0</a:t>
                      </a:r>
                      <a:endParaRPr lang="ru-RU" sz="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17806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комплектование книжных фондов муниципальных общедоступных библиотек и государственных центральных библиотек субъектов Российской 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78,6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32,6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17806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реализацию мероприятий по благоустройству  территорий городских округов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численностью населения свыше 150 тысяч человек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80 000,0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94 163,6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22256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реализацию 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программы «Доступная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среда»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3 783,8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19444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реализацию программы «Обеспечение жильем молодых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семей»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50 295,0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52 350,8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62 591,7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7964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создание в общеобразовательных организациях, расположенных в сельской местности, условий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занятий физической культурой и спортом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1 700,0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401055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строительство, модернизацию, ремонт и содержание автомобильных дорог общего пользования, в том числе дорог в поселениях (за исключением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автомобильных дорог федерального значения)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337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000,0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250 000,0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584,9</a:t>
                      </a:r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создание инженерной инфраструктуры на земельных участках, расположенных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адресу: г. Майкоп, ул. Низпоташная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13 127,0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13 000,0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14 046,0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43122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реконструкцию недостроенного бассейна муниципального бюджетного образовательного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учреждения «Эколого-биологический лицей № 35» под спортивный и актовый залы, учебные мастерские за счет средств республиканского бюджета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53 000,0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350871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модернизацию объектов коммунальной инфраструктуры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государственной программы Республики Адыгея «Обеспечение доступным и комфортным жильем и коммунальными услугами» на 2014-2021 годы»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367 149,1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382 202,2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397 872,5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9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75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24379" y="76955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межбюджетных трансфертов, поступающих в бюджет муниципального образования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2400" y="526818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167915"/>
              </p:ext>
            </p:extLst>
          </p:nvPr>
        </p:nvGraphicFramePr>
        <p:xfrm>
          <a:off x="265820" y="804939"/>
          <a:ext cx="8568952" cy="5982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5042"/>
                <a:gridCol w="675558"/>
                <a:gridCol w="1008112"/>
                <a:gridCol w="720080"/>
                <a:gridCol w="720080"/>
                <a:gridCol w="720080"/>
              </a:tblGrid>
              <a:tr h="3630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(оценка)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211792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поддержку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обустройства мест массового отдыха населения (городских парков)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3 373,4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3 004,2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1792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укрепление материально-технической базы муниципальных учреждений культуры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1792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комплектование библиотечных фондов библиотек муниципальных образований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332816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подготовку муниципальных образовательных организаций Республики Адыгея к новому учебному году 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3 244,6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332816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строительство объекта капитального строительства: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</a:t>
                      </a:r>
                      <a:r>
                        <a:rPr lang="ru-RU" sz="800" b="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Берегоукрепление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правого и левого берега реки Белой в г. Майкопе Республики Адыгея»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10 792,9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332816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частичную компенсацию расходов для доведения минимального размера оплаты труда до уровня, установленного федеральным законодательством в 2018 году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28 335,6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332816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частичную компенсацию расходов на повышение оплаты труда работников бюджетной сферы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6 200,0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421,5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332816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поддержку государственных программ субъектов РФ и муниципальных программ формирования современной городской среды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103 973,4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65 168,7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80 990,3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332816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обеспечение стабильной работы городского электротранспорта с наполняемостью транспортных средств, не превышающих 20% от предельной вместимости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5 600,0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1792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приобретение новых троллейбусов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28 120,0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1792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совершенствование системы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организации дорожного движения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3 674,4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2 970,0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1792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мероприятия по энергосбережению и повышению энергетической эффективности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9 800,0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332816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расходы на реализацию мероприятий по содействию в субъектах Российской Федерации новых мест в образовательных организациях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278 514,4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440 741,3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42048"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Субвенции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960 410,9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937 719,2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977 299,7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991 994,8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999 410,7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332816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реализацию государственного стандарта общего образования в общеобразовательных </a:t>
                      </a:r>
                      <a:r>
                        <a:rPr lang="ru-RU" sz="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</a:t>
                      </a:r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учреждениях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464 409,4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466 282,5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517 345,0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517 345,0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517 345,0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332816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реализацию государственного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стандарта общего образования в негосударственных общеобразовательных учреждениях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4 677,0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4 248,0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5 625,0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5 625,0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5 625,0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21552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получение дошкольного образования в муниципальных ДОУ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334 671,3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352 060,5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362 120,0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362 120,0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362 120,0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1792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получение дошкольного образования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частных ДОУ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1792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ежемесячные пособия детям-сиротам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40 562,0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45 990,9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43 699,2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43 699,2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43 699,2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1792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оплату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труда и доплату приемным родителям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26 142,9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29 032,2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30 331,0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30 331,0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30 331,0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1792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пособия детям-сиротам на проезд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15,2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1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75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межбюджетных трансфертов, поступающих в бюджет муниципального образования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2400" y="65403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141892"/>
              </p:ext>
            </p:extLst>
          </p:nvPr>
        </p:nvGraphicFramePr>
        <p:xfrm>
          <a:off x="467544" y="1014146"/>
          <a:ext cx="8505074" cy="4404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5042"/>
                <a:gridCol w="747566"/>
                <a:gridCol w="864096"/>
                <a:gridCol w="714512"/>
                <a:gridCol w="726929"/>
                <a:gridCol w="726929"/>
              </a:tblGrid>
              <a:tr h="422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(оценка)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281607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Выплаты детям-сиротам на ремонт собственного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жилья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81607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предоставление льгот по ЖКУ специалистам села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3 617,4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5 382,2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3 542,0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3 542,0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3 542,0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81607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содержание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административной комиссии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35,3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81607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содержание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комиссии по делам несовершеннолетних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1 617,0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1 687,0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1 685,6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1 759,8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1 825,8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09442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содержание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комиссии по опеке и попечительству несовершеннолетних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2 298,0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2 362,0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2 446,0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2 554,0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2 650,0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42858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содержание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комиссии по опеке и попечительству совершеннолетних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787,1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852,5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826,6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863,0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895,5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85804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предоставление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жилых помещений детям 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78 940,6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26 198,7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4 503,5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18 980,0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26 201,4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38401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компенсацию части родительской платы за содержание детей в ДОУ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2 175,3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3 031,2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2 646,9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2 646,9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2 646,9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178064">
                <a:tc>
                  <a:txBody>
                    <a:bodyPr/>
                    <a:lstStyle/>
                    <a:p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выплату компенсации за работу по подготовке и проведению</a:t>
                      </a:r>
                      <a:r>
                        <a:rPr lang="ru-RU" sz="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единого государственного экзамена педагогическим работникам</a:t>
                      </a:r>
                      <a:endParaRPr lang="ru-RU" sz="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462,4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490,5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2 283,9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2 283,9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2 283,9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22256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межбюджетные трансферты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ru-RU" sz="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420,6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62 975,8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60 788,0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3 502,0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4 007,6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24909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обеспечение отдыха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оздоровления детей в оздоровительных лагерях с дневным пребыванием детей на базе оздоровительных учреждений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2 912,9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2 912,9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3 051,0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3 502,0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4 007,6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197093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строительство детского сада (240 мест) по адресу: г. Майкоп, ст. Ханская, ул. Степная 23А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58 502,9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57 737,0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41285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Капитальный ремонт МБДОУ «Детский сад № 10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</a:t>
                      </a:r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Звоночек»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14 257,7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174109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премирование по итогам смотра-конкурса работ по благоустройству территорий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2 250,0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1 560,0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17410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межбюджетных трансфертов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1 636 681,2</a:t>
                      </a:r>
                      <a:endParaRPr lang="ru-RU" sz="75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1 562 848,3</a:t>
                      </a:r>
                      <a:endParaRPr lang="ru-RU" sz="75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2 163 477,6</a:t>
                      </a:r>
                      <a:endParaRPr lang="ru-RU" sz="75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1 843 232,1</a:t>
                      </a:r>
                      <a:endParaRPr lang="ru-RU" sz="75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1 426 082,6</a:t>
                      </a:r>
                      <a:endParaRPr lang="ru-RU" sz="75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8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Структура расходов бюджета муниципального образования «Город Майкоп» в 2019 году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56335658"/>
              </p:ext>
            </p:extLst>
          </p:nvPr>
        </p:nvGraphicFramePr>
        <p:xfrm>
          <a:off x="503548" y="1484784"/>
          <a:ext cx="8136904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99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Расходы муниципального бюджета </a:t>
            </a:r>
          </a:p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униципального образования «Город Майкоп»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 2017-2021гг.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696398"/>
              </p:ext>
            </p:extLst>
          </p:nvPr>
        </p:nvGraphicFramePr>
        <p:xfrm>
          <a:off x="899592" y="1268760"/>
          <a:ext cx="7848872" cy="4985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864096"/>
                <a:gridCol w="864096"/>
                <a:gridCol w="864096"/>
                <a:gridCol w="864096"/>
                <a:gridCol w="1008112"/>
              </a:tblGrid>
              <a:tr h="79982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1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10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  <a:endParaRPr lang="ru-RU" sz="110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г.</a:t>
                      </a:r>
                      <a:r>
                        <a:rPr lang="ru-RU" sz="110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(оценка)</a:t>
                      </a:r>
                      <a:endParaRPr lang="ru-RU" sz="110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110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10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</a:tr>
              <a:tr h="37469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Общегосударственные вопросы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182 841,8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225 063,4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275 687,3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259 819,0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309 459,5</a:t>
                      </a:r>
                    </a:p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44709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деятельность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27 555,1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30 852,6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35 031,5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32 847,4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33 783,0</a:t>
                      </a:r>
                    </a:p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28786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531 049,2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480 519,4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338 802,1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158 207,8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004,7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33743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321 148,6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374 852,3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771 953,5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586 721,4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607 244,2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37469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1 501 051,3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1 551 439,6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1 783 345,9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1 859 242,6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1 425 511,6</a:t>
                      </a:r>
                    </a:p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28786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Культура, кинематография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129 780,2 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137 962,4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127 750,3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126 648,1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127 528,1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359835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Социальная политика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245 220,5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204 878,8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199 273,7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146 441,6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154 838,4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35983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 и спорт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14 782,9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47 742,5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45 334,0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644,9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47 940,3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35983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Средства массовой информации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21 446,9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25 481,6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24 771,9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25 038,1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288,7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35983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Обслуживание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государственного долга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35 103,2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47 675,2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71 603,2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104 807,1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123 272,1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  <a:tr h="547729"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3 009 979,7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3 126 467,8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3 673 553,4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3 346 418,0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3 014 870,6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72400" y="65403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6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067944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896938"/>
            <a:ext cx="5954713" cy="506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5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483768" y="211192"/>
            <a:ext cx="6264696" cy="228600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18900000" algn="bl" rotWithShape="0">
              <a:schemeClr val="accent3">
                <a:lumMod val="40000"/>
                <a:lumOff val="60000"/>
                <a:alpha val="40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общегосударственные вопросы (тыс.руб.)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637768"/>
              </p:ext>
            </p:extLst>
          </p:nvPr>
        </p:nvGraphicFramePr>
        <p:xfrm>
          <a:off x="344240" y="628044"/>
          <a:ext cx="8424936" cy="32885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27760"/>
                <a:gridCol w="792088"/>
                <a:gridCol w="792088"/>
                <a:gridCol w="864096"/>
                <a:gridCol w="864096"/>
                <a:gridCol w="884808"/>
              </a:tblGrid>
              <a:tr h="35268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</a:t>
                      </a:r>
                      <a:r>
                        <a:rPr lang="ru-RU" sz="9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6973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высшего должностного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лица субъекта РФ и муниципального образования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1 426,6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1 528,1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1 749,2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1 827,1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1 896,6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40803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законодательных (представительных)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органов государственной власти и представительных органов муниципального образования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11 134,5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13 582,7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15 163,1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15 775,2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16 323,4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3716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Правительства РФ, высших исполнительных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органов власти субъектов РФ, местных администраций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60 080,1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72 766,3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87 588,3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91 393,0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94 779,1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3144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17 267,2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20 227,1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23 576,9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24 555,1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25 421,2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69347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проведения выборов и референдумов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10 946,0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72397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Резервные фонды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1 557,4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78203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общегосударственные вопросы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92 933,4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104 455,8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109,8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122 268,6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167 039,2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6547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182 841,8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225 063,4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275 687,3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259 819,0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309 459,5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259399" y="4110256"/>
            <a:ext cx="6552728" cy="504056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2700000" algn="tl" rotWithShape="0">
              <a:schemeClr val="accent3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национальную безопасность и правоохранительную деятельность(тыс.руб.)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767788"/>
              </p:ext>
            </p:extLst>
          </p:nvPr>
        </p:nvGraphicFramePr>
        <p:xfrm>
          <a:off x="323528" y="4834096"/>
          <a:ext cx="8496943" cy="12296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48472"/>
                <a:gridCol w="814281"/>
                <a:gridCol w="798858"/>
                <a:gridCol w="871481"/>
                <a:gridCol w="871481"/>
                <a:gridCol w="892370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</a:t>
                      </a:r>
                      <a:r>
                        <a:rPr lang="ru-RU" sz="9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66043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27 555,1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30 852,6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35 031,5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32 847,4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33 783,0</a:t>
                      </a:r>
                    </a:p>
                    <a:p>
                      <a:pPr algn="ctr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60989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27 555,1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30 852,6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35 031,5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32 847,4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33 783,0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7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483768" y="204175"/>
            <a:ext cx="6264696" cy="228600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18900000" algn="bl" rotWithShape="0">
              <a:schemeClr val="accent3">
                <a:lumMod val="40000"/>
                <a:lumOff val="60000"/>
                <a:alpha val="40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национальную экономику (тыс.руб.)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489191"/>
              </p:ext>
            </p:extLst>
          </p:nvPr>
        </p:nvGraphicFramePr>
        <p:xfrm>
          <a:off x="344240" y="692696"/>
          <a:ext cx="8424936" cy="25873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99768"/>
                <a:gridCol w="720080"/>
                <a:gridCol w="792088"/>
                <a:gridCol w="864096"/>
                <a:gridCol w="864096"/>
                <a:gridCol w="884808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</a:t>
                      </a:r>
                      <a:r>
                        <a:rPr lang="ru-RU" sz="9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6973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рыболовство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5 019,5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4660,7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5 017,1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5 157,7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5 282,0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Водное хозяйство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10 901,9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1 740,0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51 862,9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46 326,7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23 000,0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15 000,0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15 000,0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3144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Дорожное хозяйство (дорожный фонд)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455 021,3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395 712,5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280 136,3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114 579,5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115 831,6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69347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Связь и информатика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862,7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999,3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5 532,5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72397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области национальной экономики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18 184,0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21 918,3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23 376,2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23 415,6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23 836,1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6547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531 049,1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480 519,4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338 802,1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158 207,8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160 004,7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272362" y="3412244"/>
            <a:ext cx="6548110" cy="288032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18900000" algn="bl" rotWithShape="0">
              <a:schemeClr val="accent3">
                <a:lumMod val="40000"/>
                <a:lumOff val="60000"/>
                <a:alpha val="40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ж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илищно-коммунальное хозяйство (тыс.руб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700123"/>
              </p:ext>
            </p:extLst>
          </p:nvPr>
        </p:nvGraphicFramePr>
        <p:xfrm>
          <a:off x="359532" y="3849768"/>
          <a:ext cx="8424936" cy="19302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84476"/>
                <a:gridCol w="735372"/>
                <a:gridCol w="792088"/>
                <a:gridCol w="864096"/>
                <a:gridCol w="864096"/>
                <a:gridCol w="884808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</a:t>
                      </a:r>
                      <a:r>
                        <a:rPr lang="ru-RU" sz="9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6973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Жилищное хозяйство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16 894,6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12 611,6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9 264,0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9 264,0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9 264,0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Коммунальное хозяйство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42 051,1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34 546,1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397 091,1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384 052,2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399 722,5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212 892,5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266 099,1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299 835,4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125 336,4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128 055,3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7545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области жилищно-коммунального хозяйства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49 310,4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61 595,5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65 763,0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68 068,8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70 202,4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6547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321 148,6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374 852,3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771 953,5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586 721,4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607 244,2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63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1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92720" y="116632"/>
            <a:ext cx="6201033" cy="288032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2700000" algn="tl" rotWithShape="0">
              <a:schemeClr val="accent3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(тыс.руб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588889"/>
              </p:ext>
            </p:extLst>
          </p:nvPr>
        </p:nvGraphicFramePr>
        <p:xfrm>
          <a:off x="423245" y="455854"/>
          <a:ext cx="8388932" cy="21046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48755"/>
                <a:gridCol w="849641"/>
                <a:gridCol w="788703"/>
                <a:gridCol w="860403"/>
                <a:gridCol w="860403"/>
                <a:gridCol w="881027"/>
              </a:tblGrid>
              <a:tr h="327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</a:t>
                      </a:r>
                      <a:r>
                        <a:rPr lang="ru-RU" sz="9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5621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Дошкольное образование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621 912,1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688 857,0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658 453,1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569 194,6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571 611,7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73593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Общее образование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698 149,8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687 857,8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963 184,3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1 125 495,1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686 661,3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Дополнительное образование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детей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126 499,7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111 844,3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101 187,2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101 693,5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102 108,0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61648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Молодежная политики и оздоровление детей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13 341,1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13 728,8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12 610,4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13 047,2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13 618,5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61648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образования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41 148,6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49 151,7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47 910,9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49 812,2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51 512,1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5789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Всего: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1 501 051,3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1 551 439,6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1 783 345,9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1 859 242,6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1 425 511,6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671231" y="2618276"/>
            <a:ext cx="6201033" cy="288032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2700000" algn="tl" rotWithShape="0">
              <a:schemeClr val="accent3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культуру и кинематографию (тыс.руб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803456"/>
              </p:ext>
            </p:extLst>
          </p:nvPr>
        </p:nvGraphicFramePr>
        <p:xfrm>
          <a:off x="441015" y="3011753"/>
          <a:ext cx="8424936" cy="1280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02993"/>
                <a:gridCol w="816855"/>
                <a:gridCol w="792088"/>
                <a:gridCol w="864096"/>
                <a:gridCol w="864096"/>
                <a:gridCol w="884808"/>
              </a:tblGrid>
              <a:tr h="34523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</a:t>
                      </a:r>
                      <a:r>
                        <a:rPr lang="ru-RU" sz="9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15758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118 670,3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125 808,8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114 747,0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113 094,8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113 480,7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2413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культуры, кинематографии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11 109,9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12 153,6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13 003,3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13 553,3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14 047,4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80485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129 780,2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137 962,4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127 750,3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126 648,1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127 528,1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665631" y="4422072"/>
            <a:ext cx="6201033" cy="288032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2700000" algn="tl" rotWithShape="0">
              <a:schemeClr val="accent3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социальную политику (тыс.руб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383114"/>
              </p:ext>
            </p:extLst>
          </p:nvPr>
        </p:nvGraphicFramePr>
        <p:xfrm>
          <a:off x="403056" y="4804317"/>
          <a:ext cx="8424936" cy="1874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40952"/>
                <a:gridCol w="778896"/>
                <a:gridCol w="792088"/>
                <a:gridCol w="864096"/>
                <a:gridCol w="864096"/>
                <a:gridCol w="884808"/>
              </a:tblGrid>
              <a:tr h="3528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</a:t>
                      </a:r>
                      <a:r>
                        <a:rPr lang="ru-RU" sz="9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1094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Пенсионное обеспечение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10 294,0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13 910,1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14 836,6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16 185,3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17 293,0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1094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Социальное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обеспечение населения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85 997,8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85 507,1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102 053,9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33 360,2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33 395,4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7422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Охрана семьи и детства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147 830,0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104 309,0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81 256,6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95 733,1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102 954,5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2827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Другие вопросы в области социальной политики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1 098,7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1 152,5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1 126,6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1 163,0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1 195,5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74229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245 220,5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204 878,7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199 273,7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146 441,6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154 838,4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"/>
            <a:ext cx="9144000" cy="6875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55776" y="116632"/>
            <a:ext cx="6201033" cy="288032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2700000" algn="tl" rotWithShape="0">
              <a:schemeClr val="accent3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физическую культуру  и спорт (тыс.руб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982710"/>
              </p:ext>
            </p:extLst>
          </p:nvPr>
        </p:nvGraphicFramePr>
        <p:xfrm>
          <a:off x="395537" y="483562"/>
          <a:ext cx="8388932" cy="15813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53094"/>
                <a:gridCol w="645302"/>
                <a:gridCol w="788703"/>
                <a:gridCol w="860403"/>
                <a:gridCol w="860403"/>
                <a:gridCol w="881027"/>
              </a:tblGrid>
              <a:tr h="327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</a:t>
                      </a:r>
                      <a:r>
                        <a:rPr lang="ru-RU" sz="9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5621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7 692,0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40 998,1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38 799,6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40 031,7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41 154,3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73593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Массовый спорт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2 974,6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2 366,9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1 810,0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1 810,0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1 810,0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физической культуры и спорта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4 116,3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4 377,5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4 724,4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4 803,2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4 976,0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5789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Всего: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14 782,9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47 742,5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45 334,0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46 644,9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47 940,3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643523" y="2184184"/>
            <a:ext cx="6201033" cy="288032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2700000" algn="tl" rotWithShape="0">
              <a:schemeClr val="accent3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массовой информации (тыс.руб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173488"/>
              </p:ext>
            </p:extLst>
          </p:nvPr>
        </p:nvGraphicFramePr>
        <p:xfrm>
          <a:off x="441015" y="2743909"/>
          <a:ext cx="8424936" cy="1280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71776"/>
                <a:gridCol w="648072"/>
                <a:gridCol w="792088"/>
                <a:gridCol w="864096"/>
                <a:gridCol w="864096"/>
                <a:gridCol w="884808"/>
              </a:tblGrid>
              <a:tr h="34523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</a:t>
                      </a:r>
                      <a:r>
                        <a:rPr lang="ru-RU" sz="9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15758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Телевидение и радиовещание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13 320,3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17 361,2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16 517,8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16 592,1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16 634,4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2413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Периодическая печать и издательства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8 126,6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8 120,4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8 254,1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8 446,0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8 654,3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8048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Всего: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21 446,9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25 481,6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24 771,9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25 038,1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25 288,7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647159" y="4181936"/>
            <a:ext cx="6201033" cy="288032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2700000" algn="tl" rotWithShape="0">
              <a:schemeClr val="accent3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обслуживание государственного долга (тыс.руб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632462"/>
              </p:ext>
            </p:extLst>
          </p:nvPr>
        </p:nvGraphicFramePr>
        <p:xfrm>
          <a:off x="403056" y="4675013"/>
          <a:ext cx="8424936" cy="1051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71776"/>
                <a:gridCol w="648072"/>
                <a:gridCol w="792088"/>
                <a:gridCol w="864096"/>
                <a:gridCol w="864096"/>
                <a:gridCol w="884808"/>
              </a:tblGrid>
              <a:tr h="3528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</a:t>
                      </a:r>
                      <a:r>
                        <a:rPr lang="ru-RU" sz="9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1094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Обслуживание внутреннего государственного и муниципального долга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35 103,2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47 675,2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71 603,2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104 807,1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123 272,1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7422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Всего: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35 103,2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47 675,2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71 603,2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104 807,1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123 272,1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9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5"/>
            <a:ext cx="9144000" cy="6875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79512" y="79619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Меры социальной поддержки отдельных категорий граждан в муниципальном образовании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96579412"/>
              </p:ext>
            </p:extLst>
          </p:nvPr>
        </p:nvGraphicFramePr>
        <p:xfrm>
          <a:off x="-972616" y="1340768"/>
          <a:ext cx="396044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6407" y="851770"/>
            <a:ext cx="1691297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Целевая группа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870624"/>
            <a:ext cx="1645322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Вид поддержки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3956" y="869782"/>
            <a:ext cx="998030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2019 год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1014" y="884655"/>
            <a:ext cx="998030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2020 год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65302" y="881294"/>
            <a:ext cx="998030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2162933" y="1481376"/>
            <a:ext cx="1584176" cy="900680"/>
          </a:xfrm>
          <a:prstGeom prst="wedgeRectCallout">
            <a:avLst>
              <a:gd name="adj1" fmla="val -75631"/>
              <a:gd name="adj2" fmla="val -20816"/>
            </a:avLst>
          </a:prstGeom>
          <a:solidFill>
            <a:schemeClr val="bg2">
              <a:lumMod val="75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Единовременная материальная помощь на неотложные нужды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2244130" y="2780928"/>
            <a:ext cx="1549238" cy="756664"/>
          </a:xfrm>
          <a:prstGeom prst="wedgeRectCallout">
            <a:avLst>
              <a:gd name="adj1" fmla="val -75404"/>
              <a:gd name="adj2" fmla="val -21686"/>
            </a:avLst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Единовременная материальная помощь на газификацию домовладений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136794" y="3966029"/>
            <a:ext cx="1632256" cy="722857"/>
          </a:xfrm>
          <a:prstGeom prst="wedgeRectCallout">
            <a:avLst>
              <a:gd name="adj1" fmla="val -67873"/>
              <a:gd name="adj2" fmla="val -22598"/>
            </a:avLst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Единовременная материальная помощь лицам, отбывавшим наказание, назначенное судом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2198663" y="5013176"/>
            <a:ext cx="1570387" cy="684656"/>
          </a:xfrm>
          <a:prstGeom prst="wedgeRectCallout">
            <a:avLst>
              <a:gd name="adj1" fmla="val -75011"/>
              <a:gd name="adj2" fmla="val -25206"/>
            </a:avLst>
          </a:prstGeom>
          <a:solidFill>
            <a:schemeClr val="accent5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Единовременная материальная помощь на улучшение социально-бытовых условий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2161195" y="6021288"/>
            <a:ext cx="1570387" cy="612648"/>
          </a:xfrm>
          <a:prstGeom prst="wedgeRectCallout">
            <a:avLst>
              <a:gd name="adj1" fmla="val -74010"/>
              <a:gd name="adj2" fmla="val -26745"/>
            </a:avLst>
          </a:prstGeom>
          <a:solidFill>
            <a:schemeClr val="accent6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Ежемесячное пособие многодетной семье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511032"/>
              </p:ext>
            </p:extLst>
          </p:nvPr>
        </p:nvGraphicFramePr>
        <p:xfrm>
          <a:off x="4261777" y="1319620"/>
          <a:ext cx="4536504" cy="9548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2168"/>
                <a:gridCol w="1512168"/>
                <a:gridCol w="1512168"/>
              </a:tblGrid>
              <a:tr h="196701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6701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196701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4722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927122"/>
              </p:ext>
            </p:extLst>
          </p:nvPr>
        </p:nvGraphicFramePr>
        <p:xfrm>
          <a:off x="4267868" y="2496210"/>
          <a:ext cx="4536504" cy="9545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2168"/>
                <a:gridCol w="1512168"/>
                <a:gridCol w="1512168"/>
              </a:tblGrid>
              <a:tr h="196546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654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196546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4474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739954"/>
              </p:ext>
            </p:extLst>
          </p:nvPr>
        </p:nvGraphicFramePr>
        <p:xfrm>
          <a:off x="4239587" y="3645553"/>
          <a:ext cx="4536504" cy="9486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12168"/>
                <a:gridCol w="1512168"/>
                <a:gridCol w="1512168"/>
              </a:tblGrid>
              <a:tr h="192872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2872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192872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8594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22770"/>
              </p:ext>
            </p:extLst>
          </p:nvPr>
        </p:nvGraphicFramePr>
        <p:xfrm>
          <a:off x="4252350" y="4732151"/>
          <a:ext cx="4536504" cy="9656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12168"/>
                <a:gridCol w="1512168"/>
                <a:gridCol w="1512168"/>
              </a:tblGrid>
              <a:tr h="203501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3501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03501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5601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825658"/>
              </p:ext>
            </p:extLst>
          </p:nvPr>
        </p:nvGraphicFramePr>
        <p:xfrm>
          <a:off x="4239587" y="5799175"/>
          <a:ext cx="4536504" cy="9961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/>
                <a:gridCol w="1512168"/>
                <a:gridCol w="1512168"/>
              </a:tblGrid>
              <a:tr h="203501"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3501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03501"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5601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6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1" y="0"/>
            <a:ext cx="9144000" cy="6875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32391054"/>
              </p:ext>
            </p:extLst>
          </p:nvPr>
        </p:nvGraphicFramePr>
        <p:xfrm>
          <a:off x="-612576" y="589462"/>
          <a:ext cx="4107632" cy="5597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119987"/>
            <a:ext cx="1691297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Целевая группа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7252" y="119987"/>
            <a:ext cx="1645322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Вид поддержки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119987"/>
            <a:ext cx="998030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2019 год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1883" y="119987"/>
            <a:ext cx="998030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2020 год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84538" y="119987"/>
            <a:ext cx="998030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3051208" y="3068960"/>
            <a:ext cx="1639254" cy="936104"/>
          </a:xfrm>
          <a:prstGeom prst="wedgeRectCallout">
            <a:avLst>
              <a:gd name="adj1" fmla="val -75404"/>
              <a:gd name="adj2" fmla="val -21686"/>
            </a:avLst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банных услуг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2950751" y="5301208"/>
            <a:ext cx="1778324" cy="658033"/>
          </a:xfrm>
          <a:prstGeom prst="wedgeRectCallout">
            <a:avLst>
              <a:gd name="adj1" fmla="val -68416"/>
              <a:gd name="adj2" fmla="val -3975"/>
            </a:avLst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Ежемесячная денежная выплата 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2864877" y="926722"/>
            <a:ext cx="1797697" cy="468052"/>
          </a:xfrm>
          <a:prstGeom prst="wedgeRectCallout">
            <a:avLst>
              <a:gd name="adj1" fmla="val -65713"/>
              <a:gd name="adj2" fmla="val -23700"/>
            </a:avLst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выплата на приобретение жилья молодым семьям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848983"/>
              </p:ext>
            </p:extLst>
          </p:nvPr>
        </p:nvGraphicFramePr>
        <p:xfrm>
          <a:off x="5076056" y="968054"/>
          <a:ext cx="3960438" cy="85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0146"/>
                <a:gridCol w="1320146"/>
                <a:gridCol w="1320146"/>
              </a:tblGrid>
              <a:tr h="127229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9893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175823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5823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98 725,1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30 000,0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002997"/>
              </p:ext>
            </p:extLst>
          </p:nvPr>
        </p:nvGraphicFramePr>
        <p:xfrm>
          <a:off x="5077448" y="3033288"/>
          <a:ext cx="3960439" cy="9010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4149"/>
                <a:gridCol w="1344149"/>
                <a:gridCol w="1272141"/>
              </a:tblGrid>
              <a:tr h="177046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704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177046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60950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850,0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904079"/>
              </p:ext>
            </p:extLst>
          </p:nvPr>
        </p:nvGraphicFramePr>
        <p:xfrm>
          <a:off x="5076056" y="5155887"/>
          <a:ext cx="3960438" cy="9486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20146"/>
                <a:gridCol w="1320146"/>
                <a:gridCol w="1320146"/>
              </a:tblGrid>
              <a:tr h="192872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2872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192872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8594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567,2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588,2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611.7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9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23" y="-17411"/>
            <a:ext cx="9144000" cy="6875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02636742"/>
              </p:ext>
            </p:extLst>
          </p:nvPr>
        </p:nvGraphicFramePr>
        <p:xfrm>
          <a:off x="-612576" y="589462"/>
          <a:ext cx="4107632" cy="5597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8978" y="271028"/>
            <a:ext cx="1691297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Целевая группа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6429" y="271028"/>
            <a:ext cx="1645322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Вид поддержки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289264"/>
            <a:ext cx="998030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2019 год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289264"/>
            <a:ext cx="998030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2020 год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84538" y="271028"/>
            <a:ext cx="998030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2871103" y="1268760"/>
            <a:ext cx="1910735" cy="828672"/>
          </a:xfrm>
          <a:prstGeom prst="wedgeRectCallout">
            <a:avLst>
              <a:gd name="adj1" fmla="val -59691"/>
              <a:gd name="adj2" fmla="val -1041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Компенсация части родительской платы за присмотр и уход за детьми, посещающими образовательные  организации, реализующие образовательную программу дошкольного образования</a:t>
            </a:r>
            <a:endParaRPr lang="ru-RU" sz="7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2934625" y="2906136"/>
            <a:ext cx="1920000" cy="432048"/>
          </a:xfrm>
          <a:prstGeom prst="wedgeRectCallout">
            <a:avLst>
              <a:gd name="adj1" fmla="val -64427"/>
              <a:gd name="adj2" fmla="val -26745"/>
            </a:avLst>
          </a:prstGeom>
          <a:solidFill>
            <a:schemeClr val="accent6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Пенсия за выслугу лет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2946987" y="4005064"/>
            <a:ext cx="1869093" cy="432048"/>
          </a:xfrm>
          <a:prstGeom prst="wedgeRectCallout">
            <a:avLst>
              <a:gd name="adj1" fmla="val -64427"/>
              <a:gd name="adj2" fmla="val -26745"/>
            </a:avLst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Компенсация на оплату жилья и коммунальных услуг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426786"/>
              </p:ext>
            </p:extLst>
          </p:nvPr>
        </p:nvGraphicFramePr>
        <p:xfrm>
          <a:off x="5076056" y="1268873"/>
          <a:ext cx="3960440" cy="9214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1092"/>
                <a:gridCol w="1381092"/>
                <a:gridCol w="1198256"/>
              </a:tblGrid>
              <a:tr h="184408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  <a:alpha val="3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4408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  <a:alpha val="39000"/>
                      </a:schemeClr>
                    </a:solidFill>
                  </a:tcPr>
                </a:tc>
              </a:tr>
              <a:tr h="184408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  <a:alpha val="3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1418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2 646,9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2 646,9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2 646,9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  <a:alpha val="39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126629"/>
              </p:ext>
            </p:extLst>
          </p:nvPr>
        </p:nvGraphicFramePr>
        <p:xfrm>
          <a:off x="5045398" y="4005064"/>
          <a:ext cx="3939666" cy="9210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13222"/>
                <a:gridCol w="1313222"/>
                <a:gridCol w="1313222"/>
              </a:tblGrid>
              <a:tr h="156539"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6539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70000"/>
                      </a:schemeClr>
                    </a:solidFill>
                  </a:tcPr>
                </a:tc>
              </a:tr>
              <a:tr h="156539"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0463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3 542,0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3 542,0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3 542,0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614338"/>
              </p:ext>
            </p:extLst>
          </p:nvPr>
        </p:nvGraphicFramePr>
        <p:xfrm>
          <a:off x="5076056" y="2661648"/>
          <a:ext cx="3939666" cy="9210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13222"/>
                <a:gridCol w="1313222"/>
                <a:gridCol w="1313222"/>
              </a:tblGrid>
              <a:tr h="156539"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6539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156539"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0463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14 836,6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16 185,3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17 293,0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Прямоугольная выноска 20"/>
          <p:cNvSpPr/>
          <p:nvPr/>
        </p:nvSpPr>
        <p:spPr>
          <a:xfrm>
            <a:off x="3018383" y="5229200"/>
            <a:ext cx="1797697" cy="864096"/>
          </a:xfrm>
          <a:prstGeom prst="wedgeRectCallout">
            <a:avLst>
              <a:gd name="adj1" fmla="val -65713"/>
              <a:gd name="adj2" fmla="val -237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Компенсационные выплаты по возмещению затрат на оплату проезда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735454"/>
              </p:ext>
            </p:extLst>
          </p:nvPr>
        </p:nvGraphicFramePr>
        <p:xfrm>
          <a:off x="5100932" y="5229200"/>
          <a:ext cx="3845850" cy="85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1950"/>
                <a:gridCol w="1281950"/>
                <a:gridCol w="1281950"/>
              </a:tblGrid>
              <a:tr h="127229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целевой группы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9893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175823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расходов, тыс.руб.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5823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419,9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419,9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419,9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74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" y="9427"/>
            <a:ext cx="9144000" cy="6875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79512" y="79619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Сведения о реализации общественно-значимых проектов для муниципального образования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561995"/>
              </p:ext>
            </p:extLst>
          </p:nvPr>
        </p:nvGraphicFramePr>
        <p:xfrm>
          <a:off x="199084" y="1196752"/>
          <a:ext cx="8784976" cy="53611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04564"/>
                <a:gridCol w="1080120"/>
                <a:gridCol w="936104"/>
                <a:gridCol w="864096"/>
                <a:gridCol w="792088"/>
                <a:gridCol w="792088"/>
                <a:gridCol w="792088"/>
                <a:gridCol w="720080"/>
                <a:gridCol w="1603748"/>
              </a:tblGrid>
              <a:tr h="277775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проекта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7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 реализации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7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реализации (срок ввода в эксплуатацию)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7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 от реализации общественно-значимого проекта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7000"/>
                      </a:schemeClr>
                    </a:solidFill>
                  </a:tcPr>
                </a:tc>
              </a:tr>
              <a:tr h="60406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 год (факт)</a:t>
                      </a:r>
                      <a:endParaRPr lang="ru-RU" sz="85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 год (оценка)</a:t>
                      </a:r>
                      <a:endParaRPr lang="ru-RU" sz="85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2019 год (прогноз)</a:t>
                      </a:r>
                      <a:endParaRPr lang="ru-RU" sz="85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 год (прогноз)</a:t>
                      </a:r>
                      <a:endParaRPr lang="ru-RU" sz="85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 год (прогноз)</a:t>
                      </a:r>
                      <a:endParaRPr lang="ru-RU" sz="85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135658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Субсидия на  </a:t>
                      </a:r>
                      <a:r>
                        <a:rPr lang="ru-RU" sz="9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Обеспечение жильем молодых семей</a:t>
                      </a:r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Муниципальное образование </a:t>
                      </a:r>
                      <a:r>
                        <a:rPr lang="ru-RU" sz="9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Город Майкоп</a:t>
                      </a:r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2017-2021 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гг.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80 198</a:t>
                      </a: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82 641</a:t>
                      </a: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98 725,1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30 000,0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30 000,0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В 2018 году предоставлены социальные 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выплаты на приобретение (строительство) жилого помещения 105 семьям, согласно 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списку утвержденному 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Минстроем 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119563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Развитие и повышение качества транспортного обслуживания населения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Муниципальное образование </a:t>
                      </a:r>
                      <a:r>
                        <a:rPr lang="ru-RU" sz="9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Город Майкоп</a:t>
                      </a:r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2017-2018 гг.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10 545</a:t>
                      </a: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24 605</a:t>
                      </a: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В 2018 году приобретено 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 новых троллейбусов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189453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Расходы на поддержку государственных программ субъектов Российской Федерации и муниципальных программ формирования современной городской среды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Муниципальное образование </a:t>
                      </a:r>
                      <a:r>
                        <a:rPr lang="ru-RU" sz="9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Город Майкоп</a:t>
                      </a:r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9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2017-2022 гг.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111 438,1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017,3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88 644,6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472,3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472,3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В 2018 году благоустроено 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20 дворовых территорий (объединяющих 33 многоквартирных дома) и 4 общественные территории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00392" y="780348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23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" y="9427"/>
            <a:ext cx="9144000" cy="6875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323772"/>
              </p:ext>
            </p:extLst>
          </p:nvPr>
        </p:nvGraphicFramePr>
        <p:xfrm>
          <a:off x="280354" y="548680"/>
          <a:ext cx="8640968" cy="55465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68152"/>
                <a:gridCol w="1080120"/>
                <a:gridCol w="1080120"/>
                <a:gridCol w="648072"/>
                <a:gridCol w="720080"/>
                <a:gridCol w="792088"/>
                <a:gridCol w="792088"/>
                <a:gridCol w="720080"/>
                <a:gridCol w="1440168"/>
              </a:tblGrid>
              <a:tr h="28803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проекта</a:t>
                      </a:r>
                    </a:p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 реализации</a:t>
                      </a:r>
                    </a:p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реализации (срок ввода в эксплуатацию)</a:t>
                      </a:r>
                    </a:p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</a:t>
                      </a:r>
                    </a:p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 от реализации общественно-значимого проекта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50000"/>
                      </a:schemeClr>
                    </a:solidFill>
                  </a:tcPr>
                </a:tc>
              </a:tr>
              <a:tr h="624070">
                <a:tc v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 год (факт)</a:t>
                      </a:r>
                      <a:endParaRPr lang="ru-RU" sz="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 год (оценка)</a:t>
                      </a:r>
                      <a:endParaRPr lang="ru-RU" sz="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2019 год (прогноз)</a:t>
                      </a:r>
                      <a:endParaRPr lang="ru-RU" sz="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 год (прогноз)</a:t>
                      </a:r>
                      <a:endParaRPr lang="ru-RU" sz="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 год (прогноз)</a:t>
                      </a:r>
                      <a:endParaRPr lang="ru-RU" sz="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62407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инженерной инфраструктурой земельных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участков,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выделяемых семьям, имеющим трех и более детей.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38100" cmpd="sng">
                      <a:noFill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Муниципальное образование 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 Майкоп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38100" cmpd="sng">
                      <a:noFill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2014-2021 гг.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22 094,6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30 502,7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28 092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2018 году создана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инженерная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инфраструктура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 земельных участках, расположенных по адресу : г. Майкоп, ул.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Низпоташная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(Электроснабжение/Водоснабжение),а также строительство объекта: инженерные сети на территории Восточной застройки в г. Майкопе (Электроснабжение/Водоснабжение)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62407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Реконструкция недостроенного бассейна муниципального бюджетного образовательного учреждения </a:t>
                      </a:r>
                      <a:r>
                        <a:rPr lang="ru-RU" sz="9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Эколого-биологический лицей №35</a:t>
                      </a:r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под спортивный и актовый залы, учебные мастерские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Муниципальное образование </a:t>
                      </a:r>
                      <a:r>
                        <a:rPr lang="ru-RU" sz="9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 Майкоп</a:t>
                      </a:r>
                      <a:r>
                        <a:rPr lang="ru-RU" sz="9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2017-2018 гг.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53 000,0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24 800,6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2018 году обеспечены общеобразовательные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учреждения дополнительными классами, учебными мастерскими и  актовым залом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2399" y="188640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61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26"/>
            <a:ext cx="9144000" cy="687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79619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Программно-целевые расходы муниципального бюджета муниципального образования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955920"/>
            <a:ext cx="8229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365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Интегрированные в бюджетный процесс муниципальные программы муниципального образования «Город Майкоп» учитывают все направления социально-экономического развития муниципального образования и позволяют более четко определить приоритеты использования бюджетных средств и, следовательно, создают условия для повышения качества бюджетного планирования, эффективности, гибкости и результативности использования бюджетных средств. </a:t>
            </a:r>
            <a:endParaRPr lang="ru-RU" sz="1200" dirty="0">
              <a:solidFill>
                <a:srgbClr val="3659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66972080"/>
              </p:ext>
            </p:extLst>
          </p:nvPr>
        </p:nvGraphicFramePr>
        <p:xfrm>
          <a:off x="1295636" y="1501566"/>
          <a:ext cx="712879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9572" y="5819175"/>
            <a:ext cx="7704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36590B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муниципального образования «Город Майкоп» в рамках программ в 2019 году составят</a:t>
            </a:r>
          </a:p>
          <a:p>
            <a:pPr algn="just"/>
            <a:r>
              <a:rPr lang="ru-RU" sz="1400" dirty="0" smtClean="0">
                <a:solidFill>
                  <a:srgbClr val="36590B"/>
                </a:solidFill>
                <a:latin typeface="Times New Roman" pitchFamily="18" charset="0"/>
                <a:cs typeface="Times New Roman" pitchFamily="18" charset="0"/>
              </a:rPr>
              <a:t>3 365 985,9 тыс</a:t>
            </a:r>
            <a:r>
              <a:rPr lang="ru-RU" sz="1400" dirty="0">
                <a:solidFill>
                  <a:srgbClr val="36590B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  <a:r>
              <a:rPr lang="ru-RU" sz="1400" dirty="0" smtClean="0">
                <a:solidFill>
                  <a:srgbClr val="36590B"/>
                </a:solidFill>
                <a:latin typeface="Times New Roman" pitchFamily="18" charset="0"/>
                <a:cs typeface="Times New Roman" pitchFamily="18" charset="0"/>
              </a:rPr>
              <a:t> (91,6 % от общего </a:t>
            </a:r>
            <a:r>
              <a:rPr lang="ru-RU" sz="1400" dirty="0" smtClean="0">
                <a:solidFill>
                  <a:srgbClr val="36590B"/>
                </a:solidFill>
                <a:latin typeface="Times New Roman" pitchFamily="18" charset="0"/>
                <a:cs typeface="Times New Roman" pitchFamily="18" charset="0"/>
              </a:rPr>
              <a:t>объема расходов </a:t>
            </a:r>
            <a:r>
              <a:rPr lang="ru-RU" sz="1400" dirty="0" smtClean="0">
                <a:solidFill>
                  <a:srgbClr val="36590B"/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образования «Город Майкоп»).</a:t>
            </a:r>
            <a:endParaRPr lang="ru-RU" sz="1400" dirty="0">
              <a:solidFill>
                <a:srgbClr val="36590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3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813557"/>
              </p:ext>
            </p:extLst>
          </p:nvPr>
        </p:nvGraphicFramePr>
        <p:xfrm>
          <a:off x="431540" y="2132856"/>
          <a:ext cx="8280919" cy="4062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585"/>
                <a:gridCol w="831952"/>
                <a:gridCol w="864096"/>
                <a:gridCol w="864096"/>
                <a:gridCol w="871543"/>
                <a:gridCol w="856647"/>
              </a:tblGrid>
              <a:tr h="48076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2019 (прогноз)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 (прогноз)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</a:p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4242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Объем отгруженных товаров  собственного производства по видам деятельности, всего (млн. руб.)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16 876,9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17 622,1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18 508,3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19 585,5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20 493,8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43125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Среднесписочная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численность по полному кругу предприятий, (чел.)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48 105,0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48 140,0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48 164,0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48 206,0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48 299,0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31996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Фонд оплаты труда, всего (млн. руб.)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14 287,2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15 717,7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16 363,7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17 501,1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18 716,1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Прибыль прибыльных организаций,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(млн. руб.)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3 982,6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4 644,3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4 955,4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5 282,5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5 604,7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Стоимость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основных фондов</a:t>
                      </a: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всего (млн. руб.)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14 190,9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14 545,7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15 142,1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15 687,2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16 283,3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Оборот розничной торговли,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(млн. руб.)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28 811,0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30 268,5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32 706,9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35 103,7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37 676,6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Оборот общественного питания,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(млн. руб.)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1 465,7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1 661,5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1 840,5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2 006,0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2 200,9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Объем платных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услуг населению, (млн. руб.)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10 234,3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10 917,6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11 563,4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12 210,0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12 948,7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534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Инвестиции в основной капитал, 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(млн. руб.)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4 137,3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4 428,7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4 671,8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4 935,4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5 213,4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91580" y="404664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прогнозные показатели социально-экономического развития муниципального образования </a:t>
            </a:r>
            <a:r>
              <a:rPr lang="ru-RU" sz="24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«Город Майкоп»</a:t>
            </a:r>
            <a:endParaRPr lang="ru-RU" sz="2400" b="1" dirty="0">
              <a:ln w="12700">
                <a:solidFill>
                  <a:srgbClr val="00A800"/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47661" y="1604993"/>
            <a:ext cx="809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200" dirty="0" smtClean="0">
                <a:solidFill>
                  <a:srgbClr val="31520A"/>
                </a:solidFill>
              </a:rPr>
              <a:t>.</a:t>
            </a:r>
            <a:endParaRPr lang="ru-RU" sz="1200" dirty="0">
              <a:solidFill>
                <a:srgbClr val="3152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79619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Расходы бюджета муниципального образования «Город Майкоп» на реализацию муниципальных программ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848492"/>
              </p:ext>
            </p:extLst>
          </p:nvPr>
        </p:nvGraphicFramePr>
        <p:xfrm>
          <a:off x="160658" y="908720"/>
          <a:ext cx="8928990" cy="57311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24536"/>
                <a:gridCol w="864096"/>
                <a:gridCol w="864096"/>
                <a:gridCol w="793570"/>
                <a:gridCol w="791346"/>
                <a:gridCol w="791346"/>
              </a:tblGrid>
              <a:tr h="5365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программ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 (факт)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(оценка)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г.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(прогноз)</a:t>
                      </a:r>
                      <a:endParaRPr lang="ru-RU" sz="1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г.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(прогноз)</a:t>
                      </a:r>
                      <a:endParaRPr lang="ru-RU" sz="1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г.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(прогноз)</a:t>
                      </a:r>
                      <a:endParaRPr lang="ru-RU" sz="1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«Развитие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сельского хозяйства и регулирование рынков сельскохозяйственной продукции, сырья и продовольствия в муниципальном образовании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«Город Майкоп» на 2018 - 2021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5 019,5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4 660,7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5 017,1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5 157,7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5 282,0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«Развитие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малого и среднего предпринимательства муниципального образования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«Город Майкоп»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2018 - 2021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354,6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540,0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540,0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45394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«Защита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населения и территорий от чрезвычайных ситуаций, обеспечение пожарной безопасности и безопасности людей на водных объектах на территории муниципального образования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«Город Майкоп» на 2018 - 2021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38 273,1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40 872,6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45 861,5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34 836,4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35 876,8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«Развитие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общественного транспорта в муниципальном образовании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«Город Майкоп» </a:t>
                      </a:r>
                    </a:p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2018-2021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39 953,0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46 326,7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23 000,0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15 000,0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15 000,0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«Адресная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помощь малоимущим гражданам и другим категориям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граждан,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находящимся в трудной жизненной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ситуации» на 2018 - 2021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2 566,4 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2 557,3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2 430,0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2 430,0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2 430,0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«Доступная среда»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муниципального образования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«Город Майкоп» на 2018-2021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4 313,4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«Обеспечение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жильем молодых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семей» на 2018 - 2021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80 198,0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82 211,7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98 725,1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30 000,0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30 000,0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«Обеспечение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малоимущих граждан жилыми помещениями по договорам социального найма в муниципальном образовании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«Город Майкоп» на 2018-2021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1 189,5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3 330,0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2 664,0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2 664,0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 664,0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«Профилактика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безнадзорности и правонарушений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несовершеннолетних»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2018 – 2021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483,0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«Формирование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благоприятной инвестиционной среды муниципального образования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«Город Майкоп» на 2018-2021 годы»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321,4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449,0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368,2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365,2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365,2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«Информатизация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Администрации муниципального образования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«Город Майкоп» на 2018-2021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862,7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999,3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5 532,5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5772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«Обеспечение  безопасности дорожного движения в муниципальном образовании «Город Майкоп» на 2018-2021 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4 353,6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6 033,6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3 305,0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5772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«Развитие системы образования муниципального образования «Город Майкоп» 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2018 - 2021 годы» </a:t>
                      </a: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1 390 799,4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1 457 966,1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1 704 275,4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1 779 627,3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1 345 375,4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72400" y="517391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0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79619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Расходы бюджета муниципального образования «Город Майкоп» на реализацию муниципальных программ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93994"/>
              </p:ext>
            </p:extLst>
          </p:nvPr>
        </p:nvGraphicFramePr>
        <p:xfrm>
          <a:off x="97443" y="1340768"/>
          <a:ext cx="8892002" cy="47986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08675"/>
                <a:gridCol w="939805"/>
                <a:gridCol w="957863"/>
                <a:gridCol w="796707"/>
                <a:gridCol w="794476"/>
                <a:gridCol w="794476"/>
              </a:tblGrid>
              <a:tr h="547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программ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 (факт)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 (оценка)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г.</a:t>
                      </a:r>
                      <a:r>
                        <a:rPr lang="ru-RU" sz="10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(прогноз)</a:t>
                      </a:r>
                      <a:endParaRPr lang="ru-RU" sz="10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г.</a:t>
                      </a:r>
                      <a:r>
                        <a:rPr lang="ru-RU" sz="10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(прогноз)</a:t>
                      </a:r>
                      <a:endParaRPr lang="ru-RU" sz="10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г.</a:t>
                      </a:r>
                      <a:r>
                        <a:rPr lang="ru-RU" sz="10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(прогноз)</a:t>
                      </a:r>
                      <a:endParaRPr lang="ru-RU" sz="10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46314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«Переселение</a:t>
                      </a:r>
                      <a:r>
                        <a:rPr lang="ru-RU" sz="1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граждан из жилых помещений, призванных непригодными для проживания и расположенных в аварийных многоквартирных домах муниципального образования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«Город Майкоп» на 2018-2021 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2 498,6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11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«Развитие территориального общественного самоуправления в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муниципальном образовании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«Город Майкоп» на 2018 - 2021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36 109,8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35 860,4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16 000,0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16 000,0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16 000,0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1106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«Профилактика правонарушений в муниципальном образовании «Город Майкоп»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2018 - 2021 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33,0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1106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«Развитие культуры муниципального образования «Город Майкоп» на 2018 - 2021 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 576,7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185 647,8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171 228,2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170 221,5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171 186,5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22811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«Молодежь столицы Адыгеи</a:t>
                      </a:r>
                      <a:r>
                        <a:rPr lang="ru-RU" sz="1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(2018-2021 годы)»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8 070,9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8 417,5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7 202,0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7 187,8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7 253,5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1106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«О противодействии коррупции в муниципальном образовании «Город Майкоп» на 2018 - 2021 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149,9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22811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«Майкоп - спортивный город»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2018-2021 годы»</a:t>
                      </a: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40 719,8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47 292,5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44 884,0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46 194,9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47 490,3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22811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«Управление финансами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2018-2021 годы»</a:t>
                      </a: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46 455,7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60 795,1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87 393,2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121 251,9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140 291,8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46314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«Развитие средств массовой информации в муниципальном образовании «Город Майкоп» 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2018-2021 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21 446,4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25 452,5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24 770,9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25 037,0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25 287,6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46314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«Развитие жилищно-коммунального, дорожного хозяйства и благоустройства в муниципальном образовании «Город Майкоп» на 2018 - 2021 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745 158,5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586 532,9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845 937,6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684 025,6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705 695,7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46147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«Обеспечение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деятельности и реализации полномочий Комитета по управлению имуществом муниципального образования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«Город Майкоп» на 2018 - 2021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28 023,0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 099,7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36 988,3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37 860,0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38 905,3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28621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«Поддержка казачьих обществ муниципального образования «Город Майкоп»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 2018 - 2021 годы»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120,0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120,0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120,0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120,0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120,0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61542" y="456002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79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09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79619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Расходы бюджета муниципального образования «Город Майкоп» на реализацию муниципальных программ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139033"/>
              </p:ext>
            </p:extLst>
          </p:nvPr>
        </p:nvGraphicFramePr>
        <p:xfrm>
          <a:off x="125999" y="811439"/>
          <a:ext cx="8892002" cy="20618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46001"/>
                <a:gridCol w="1008112"/>
                <a:gridCol w="936104"/>
                <a:gridCol w="912833"/>
                <a:gridCol w="794476"/>
                <a:gridCol w="794476"/>
              </a:tblGrid>
              <a:tr h="547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программ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 (факт)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 (оценка)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г.</a:t>
                      </a:r>
                      <a:r>
                        <a:rPr lang="ru-RU" sz="10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(прогноз)</a:t>
                      </a:r>
                      <a:endParaRPr lang="ru-RU" sz="10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г.</a:t>
                      </a:r>
                      <a:r>
                        <a:rPr lang="ru-RU" sz="10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(прогноз)</a:t>
                      </a:r>
                      <a:endParaRPr lang="ru-RU" sz="10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г.</a:t>
                      </a:r>
                      <a:r>
                        <a:rPr lang="ru-RU" sz="10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(прогноз)</a:t>
                      </a:r>
                      <a:endParaRPr lang="ru-RU" sz="10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46147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«Формирование современной городской среды в муниципальном</a:t>
                      </a:r>
                      <a:r>
                        <a:rPr lang="ru-RU" sz="1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образовании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«Город Майкоп»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2018 - 2022 годы»</a:t>
                      </a:r>
                    </a:p>
                  </a:txBody>
                  <a:tcPr marL="5257" marR="5257" marT="5257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155 120,3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182 808,2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5 472,3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5 472,3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46147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«Энергосбережение и повышение энергетической эффективности в муниципальном образовании "Город Майкоп" на 2016-2019 годы»</a:t>
                      </a:r>
                    </a:p>
                  </a:txBody>
                  <a:tcPr marL="5257" marR="5257" marT="5257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12 290,0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2 928,3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0939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«Организация общественных работ в муниципальном образовании "Город Майкоп" на 2016-2019 годы»</a:t>
                      </a:r>
                    </a:p>
                  </a:txBody>
                  <a:tcPr marL="5257" marR="5257" marT="5257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363,9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27921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5257" marR="5257" marT="5257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2 666 349,2</a:t>
                      </a:r>
                      <a:endParaRPr lang="ru-RU" sz="9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2 788 033,6</a:t>
                      </a:r>
                      <a:endParaRPr lang="ru-RU" sz="9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3 310 606,2</a:t>
                      </a:r>
                      <a:endParaRPr lang="ru-RU" sz="9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2 986 206,6</a:t>
                      </a:r>
                      <a:endParaRPr lang="ru-RU" sz="9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2 596 971,4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61542" y="456002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02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79619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Расходы бюджета муниципального образования «Город Майкоп» на реализацию ведомственных программ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686698"/>
              </p:ext>
            </p:extLst>
          </p:nvPr>
        </p:nvGraphicFramePr>
        <p:xfrm>
          <a:off x="755576" y="1340768"/>
          <a:ext cx="7920883" cy="24893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60440"/>
                <a:gridCol w="792088"/>
                <a:gridCol w="720080"/>
                <a:gridCol w="792088"/>
                <a:gridCol w="864096"/>
                <a:gridCol w="792091"/>
              </a:tblGrid>
              <a:tr h="674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программ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(оценка)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г.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(прогноз)</a:t>
                      </a:r>
                      <a:endParaRPr lang="ru-RU" sz="1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г.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(прогноз)</a:t>
                      </a:r>
                      <a:endParaRPr lang="ru-RU" sz="1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г.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(прогноз)</a:t>
                      </a:r>
                      <a:endParaRPr lang="ru-RU" sz="1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6443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«Повышение эффективности и сбалансированности работы Управления архитектуры и градостроительства муниципального образования «Город Майкоп» на 2016 - 2021 годы»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16 320,0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20 473,7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21 568,0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21 910,4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22 810,9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6443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«Обеспечение комплексной административно-технической деятельности Администрации муниципального образования «Город Майкоп» и ее структурных подразделений» 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2016 - 2021 годы»</a:t>
                      </a: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18 359,4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21 135,6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33 811,7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23 613,5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52052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34 679,4</a:t>
                      </a:r>
                      <a:endParaRPr lang="ru-RU" sz="105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41 609,3</a:t>
                      </a:r>
                      <a:endParaRPr lang="ru-RU" sz="105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55 379,7</a:t>
                      </a:r>
                      <a:endParaRPr lang="ru-RU" sz="105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45 523,9</a:t>
                      </a:r>
                      <a:endParaRPr lang="ru-RU" sz="105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22 810,9</a:t>
                      </a:r>
                      <a:endParaRPr lang="ru-RU" sz="105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72400" y="65403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81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" y="1988840"/>
            <a:ext cx="2437549" cy="21328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95936" y="120496"/>
            <a:ext cx="48245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системы  образования </a:t>
            </a:r>
          </a:p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муниципального образования «Город 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204033"/>
              </p:ext>
            </p:extLst>
          </p:nvPr>
        </p:nvGraphicFramePr>
        <p:xfrm>
          <a:off x="251520" y="4221089"/>
          <a:ext cx="8568953" cy="2217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64853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40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r>
                        <a:rPr lang="ru-RU" sz="1000" baseline="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</a:t>
                      </a:r>
                      <a:r>
                        <a:rPr lang="ru-RU" sz="1000" baseline="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67534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 390 799,4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1 457 966,1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1 704 275,4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1 779 627,3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1 345 375,4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01147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39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родителей (законных представителей) в муниципальном образовании «Город Майкоп», удовлетворённых качеством предоставляемых образовательных услуг, к общему числу опрошенных родителей (законных представителей)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89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92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59973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родителей (законных представителей), удовлетворенных материально-техническим обеспечением образовательных организаций муниципального образования «Город Майкоп», к общему числу опрошенных родителей (законных представителей)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65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82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1520" y="997659"/>
            <a:ext cx="41764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и качества услуг (работ) в сфере образования в муниципальном образовании «Город Майкоп»</a:t>
            </a:r>
            <a:endParaRPr lang="ru-RU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31347" y="1988840"/>
            <a:ext cx="5649687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функционирования системы дошкольного образования, направленной на развитие индивидуальных особенностей каждого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ребенка;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открытой информационно-образовательной среды начального общего, основного общего, среднего общего образования, в том числе для удовлетворения особых образовательных потребностей и реализации индивидуальных возможностей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творческих способностей детей, удовлетворение их индивидуальных потребностей в интеллектуальном и нравственном совершенствовании, а также организация их свободного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времени;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условий для эффективного управления сферой образования, обеспечение высокого качества управления процессами развития образования на муниципальном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уровне;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сети образовательных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7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95936" y="120496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«Доступная среда» муниципального образования «Город </a:t>
            </a:r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Майкоп»</a:t>
            </a:r>
          </a:p>
          <a:p>
            <a:pPr algn="ctr"/>
            <a:endParaRPr lang="ru-RU" sz="1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– 2021 годы</a:t>
            </a:r>
            <a:endParaRPr lang="ru-RU" sz="1000" b="1" dirty="0">
              <a:solidFill>
                <a:srgbClr val="2F4E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370243"/>
              </p:ext>
            </p:extLst>
          </p:nvPr>
        </p:nvGraphicFramePr>
        <p:xfrm>
          <a:off x="287523" y="3076385"/>
          <a:ext cx="8568953" cy="3593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0985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10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51308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4 313,4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4700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доступных для инвалидов и других маломобильных групп населения объектов и услуг социальной, транспортной, инженерной инфраструктуры в общем количестве приоритетных объектов,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50,2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0437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детей-инвалидов,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которым созданы условия для получения качественного начального общего, основного общего, среднего общего образования, в общей численности детей-инвалидов школьного возраста муниципального образования «Город Майкоп»,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98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98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0437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дошкольных образовательных организаций, в которых создана универсальная без барьерная среда для инклюзивного образования детей-инвалидов, в общем количестве дошкольных образовательных организаций муниципального образования « Город Майкоп»,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16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16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9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детей-инвалидов в возрасте от 1,5 до 7 лет, охваченных дошкольным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образование, в общей численности детей-инвалидов данного возраста муниципального образования «Город Майкоп»,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86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86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86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9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лиц с ограниченными возможностями здоровья и инвалидов, участвующих в творческих коллективах и кружках по интересам, в общей численности этой категории населения;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15,2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15,3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9191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специалистов, работающих с детьми-инвалидами по вопросам, связанным с обеспечением доступности для инвалидов объектов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услуг, прошедших обучение.%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27,8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30,6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33,3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36,1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36,3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28615" y="620688"/>
            <a:ext cx="41764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условий, способствующих интеграции инвалидов и других маломобильных групп населения в общество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331274" y="1632000"/>
            <a:ext cx="564968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равного доступа инвалидов к объектам и услугам в приоритетных сферах жизнедеятельности инвалидов и других маломобильных групп населения;</a:t>
            </a: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Социальная адаптация инвалидов в общество;</a:t>
            </a: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равного доступа инвалидов к реабилитационным услугам.</a:t>
            </a:r>
          </a:p>
          <a:p>
            <a:pPr marL="228600" indent="-228600" fontAlgn="t">
              <a:buAutoNum type="arabicPeriod"/>
            </a:pP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36284"/>
            <a:ext cx="2441906" cy="1662182"/>
          </a:xfrm>
          <a:prstGeom prst="rect">
            <a:avLst/>
          </a:prstGeom>
          <a:effectLst>
            <a:glow rad="63500">
              <a:schemeClr val="accent1">
                <a:satMod val="175000"/>
                <a:alpha val="3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037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" y="-692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11560" y="188640"/>
            <a:ext cx="853244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1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«Защита населения и территорий от чрезвычайных ситуаций, обеспечение пожарной безопасности и безопасности людей на водных объектах на территории муниципального образования «Город </a:t>
            </a:r>
            <a:r>
              <a:rPr lang="ru-RU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Майкоп»</a:t>
            </a:r>
          </a:p>
          <a:p>
            <a:pPr algn="ctr"/>
            <a:endParaRPr lang="ru-RU" sz="1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758763"/>
              </p:ext>
            </p:extLst>
          </p:nvPr>
        </p:nvGraphicFramePr>
        <p:xfrm>
          <a:off x="287523" y="4725144"/>
          <a:ext cx="8568953" cy="1809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0985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10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51308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38 273,1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40 872,6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45 861,5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34 836,4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35 876,8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4700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защищенности населения и территорий муниципального образования «Город Майкоп» от чрезвычайных ситуаций и террористических проявлений, общественной и личной безопасности граждан на территории муниципального образования «Город Майкоп», 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92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043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обслуживаемых средств видеонаблюдения и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видеофиксации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правонарушений, ситуаций чрезвычайного характера и нарушений правил дорожного движения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шт.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33551" y="1490008"/>
            <a:ext cx="6010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защищенности населения и территорий муниципального образования «Город Майкоп» от чрезвычайных ситуаций природного и техногенного характера и террористических проявлений, общественной и личной безопасности граждан на территории муниципального образования «Город Майкоп»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075150" y="2551837"/>
            <a:ext cx="5165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эффективной деятельности и управления в области гражданской обороны, защиты населения и территорий от чрезвычайных ситуаций, обеспечения пожарной безопасности и безопасности людей на водных объектах;</a:t>
            </a: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эффективной работы Единой дежурно- диспетчерской службы г. Майкопа при использовании аппаратно-программного комплекса «Безопасный город» на территории муниципального образования «Город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Майкоп».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 t="6702" r="6889" b="10865"/>
          <a:stretch/>
        </p:blipFill>
        <p:spPr>
          <a:xfrm>
            <a:off x="285210" y="2246846"/>
            <a:ext cx="2808312" cy="236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9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391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66616" y="44624"/>
            <a:ext cx="6588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«Развитие культуры» муниципального образования «Город </a:t>
            </a:r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Майкоп»</a:t>
            </a:r>
          </a:p>
          <a:p>
            <a:pPr algn="ctr"/>
            <a:endParaRPr lang="ru-RU" sz="1000" b="1" dirty="0" smtClean="0">
              <a:solidFill>
                <a:srgbClr val="2F4E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612451"/>
              </p:ext>
            </p:extLst>
          </p:nvPr>
        </p:nvGraphicFramePr>
        <p:xfrm>
          <a:off x="224475" y="3842576"/>
          <a:ext cx="8568953" cy="28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385951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</a:p>
                    <a:p>
                      <a:pPr algn="ctr"/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30815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156 576,7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185 647,8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171 228,2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170 221,5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171 186,5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20544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 библиографических записей в электронных каталогах библиотек муниципального образования «Город Майкоп» (по сравнению с предыдущим годом), 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2,2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2,3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2,4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2,6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 посещений библиотек муниципального образования «Город Майкоп» (по сравнению с предыдущим годом), 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943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Отношение среднемесячной номинальной начисленной заработной платы работников  учреждений культуры муниципального образования «Город Майкоп» к среднемесячной номинальной начисленной заработной плате в Республике Адыгея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highlight>
                            <a:srgbClr val="FFFF00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2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численности участников культурно-досуговых мероприятий (по сравнению с предыдущим годом),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 культурно-досуговых мероприятий (по сравнению с предыдущим годом),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33551" y="1086375"/>
            <a:ext cx="60101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стратегической роли культуры, как духовно-нравственного основания развития личности.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3702933" y="1756849"/>
            <a:ext cx="5165302" cy="206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228600" indent="-228600" fontAlgn="t">
              <a:buAutoNum type="arabicPeriod"/>
            </a:pPr>
            <a:r>
              <a:rPr lang="ru-RU" sz="85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библиотек, как информационных, образовательных и культурных </a:t>
            </a:r>
            <a:r>
              <a:rPr lang="ru-RU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центров;</a:t>
            </a:r>
            <a:endParaRPr lang="ru-RU" sz="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50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сохранения и развития многообразия форм и жанров традиционной народной </a:t>
            </a:r>
            <a:r>
              <a:rPr lang="ru-RU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культуры;</a:t>
            </a:r>
            <a:endParaRPr lang="ru-RU" sz="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5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мероприятий, направленных на возрождение, сохранение и развитие народных художественных промыслов и ремесел на территории муниципального образования «Город Майкоп</a:t>
            </a:r>
            <a:r>
              <a:rPr lang="ru-RU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50" dirty="0">
                <a:latin typeface="Arial" panose="020B0604020202020204" pitchFamily="34" charset="0"/>
                <a:cs typeface="Arial" panose="020B0604020202020204" pitchFamily="34" charset="0"/>
              </a:rPr>
              <a:t>Выявление и поддержка творчески одаренных детей, создание условий для их дальнейшего профессионального </a:t>
            </a:r>
            <a:r>
              <a:rPr lang="ru-RU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образования;</a:t>
            </a:r>
            <a:endParaRPr lang="ru-RU" sz="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850" dirty="0">
                <a:latin typeface="Arial" panose="020B0604020202020204" pitchFamily="34" charset="0"/>
                <a:cs typeface="Arial" panose="020B0604020202020204" pitchFamily="34" charset="0"/>
              </a:rPr>
              <a:t>доступа населения к культурным ценностям и участию в культурной жизни муниципального образования «Город Майкоп</a:t>
            </a:r>
            <a:r>
              <a:rPr lang="ru-RU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sz="850" dirty="0">
                <a:latin typeface="Arial" panose="020B0604020202020204" pitchFamily="34" charset="0"/>
                <a:cs typeface="Arial" panose="020B0604020202020204" pitchFamily="34" charset="0"/>
              </a:rPr>
              <a:t>культурной политики и основных принципов организации культурной деятельности в муниципальном образовании «Город Майкоп</a:t>
            </a:r>
            <a:r>
              <a:rPr lang="ru-RU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737">
            <a:off x="-147826" y="1293938"/>
            <a:ext cx="4157236" cy="314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411760" y="188640"/>
            <a:ext cx="6588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«Развитие культуры» муниципального образования «Город </a:t>
            </a:r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Майкоп»</a:t>
            </a:r>
          </a:p>
          <a:p>
            <a:pPr algn="ctr"/>
            <a:endParaRPr lang="ru-RU" sz="1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997385"/>
              </p:ext>
            </p:extLst>
          </p:nvPr>
        </p:nvGraphicFramePr>
        <p:xfrm>
          <a:off x="179512" y="2060848"/>
          <a:ext cx="8568954" cy="2591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792088"/>
                <a:gridCol w="792088"/>
                <a:gridCol w="792088"/>
                <a:gridCol w="864096"/>
                <a:gridCol w="1008114"/>
              </a:tblGrid>
              <a:tr h="2205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6590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r>
                        <a:rPr lang="ru-RU" sz="1000" b="1" baseline="0" dirty="0" smtClean="0">
                          <a:solidFill>
                            <a:srgbClr val="36590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(факт)</a:t>
                      </a:r>
                      <a:endParaRPr lang="ru-RU" sz="1000" b="1" dirty="0">
                        <a:solidFill>
                          <a:srgbClr val="36590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6590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b="1" dirty="0">
                        <a:solidFill>
                          <a:srgbClr val="36590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6590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b="1" dirty="0">
                        <a:solidFill>
                          <a:srgbClr val="36590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6590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b="1" dirty="0">
                        <a:solidFill>
                          <a:srgbClr val="36590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6590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b="1" dirty="0">
                        <a:solidFill>
                          <a:srgbClr val="36590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0000"/>
                      </a:schemeClr>
                    </a:solidFill>
                  </a:tcPr>
                </a:tc>
              </a:tr>
              <a:tr h="33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 мастеров, владеющих технологиями традиционных видов народного прикладного творчества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лауреатов, дипломантов международных, всероссийских, региональных, республиканских, городских конкурсов от общего числа обучающихся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943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Отношение среднемесячной номинальной начисленной заработной платы педагогических работников учреждений дополнительного образования в сфере культуры муниципального образования «Город Майкоп» к среднемесячной номинальной начисленной заработной плате учителей в Республике Адыгея, 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 мероприятий, посвященных значимым событиям культуры и развитию культурного сотрудничества (по сравнению с предыдущим годом),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численности участников мероприятий, посвященных значимым событиям культуры и развитию культурного сотрудничества (по сравнению с предыдущим годом),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удовлетворенности населения муниципального образования «Город Майкоп» качеством предоставления муниципальных услуг в сфере культуры,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95,4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95,5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95,6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95,7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95,8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737">
            <a:off x="-176041" y="-68161"/>
            <a:ext cx="3037010" cy="229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0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391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67744" y="44624"/>
            <a:ext cx="688709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«Информатизация Администрации муниципального образования «Город </a:t>
            </a:r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Майкоп»</a:t>
            </a:r>
          </a:p>
          <a:p>
            <a:pPr algn="ctr"/>
            <a:endParaRPr lang="ru-RU" sz="1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724360"/>
              </p:ext>
            </p:extLst>
          </p:nvPr>
        </p:nvGraphicFramePr>
        <p:xfrm>
          <a:off x="224475" y="3842576"/>
          <a:ext cx="8568953" cy="230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385951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30815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862,7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999,3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5 532,5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20544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одновременно подключенных пользователей к СЭД от общего количества зарегистрированных пользователей в системе,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рабочих мест с доступом к СМЭВ, шт.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943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пользователей, подключенных к системе объединенных коммуникаций,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75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86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86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посетителей официального сайта Администрации муниципального образования «Город Майкоп», тыс. посетителей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685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710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730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735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12768" y="1524771"/>
            <a:ext cx="4008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единой политики в области информатизация муниципального образования «Город Майкоп»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3563888" y="2478878"/>
            <a:ext cx="5165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Развитие и модернизация современной информационной и телекоммуникационной инфраструктуры Администрации муниципального образования «Город Майкоп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0" y="743326"/>
            <a:ext cx="2913567" cy="29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4" name="Группа 23"/>
          <p:cNvGrpSpPr/>
          <p:nvPr/>
        </p:nvGrpSpPr>
        <p:grpSpPr>
          <a:xfrm>
            <a:off x="1663971" y="909080"/>
            <a:ext cx="5940517" cy="5663675"/>
            <a:chOff x="1663971" y="659708"/>
            <a:chExt cx="5940517" cy="5663675"/>
          </a:xfrm>
        </p:grpSpPr>
        <p:sp>
          <p:nvSpPr>
            <p:cNvPr id="5" name="Ellipse 3"/>
            <p:cNvSpPr/>
            <p:nvPr/>
          </p:nvSpPr>
          <p:spPr bwMode="auto">
            <a:xfrm>
              <a:off x="5254761" y="1210147"/>
              <a:ext cx="1699457" cy="1744621"/>
            </a:xfrm>
            <a:custGeom>
              <a:avLst/>
              <a:gdLst/>
              <a:ahLst/>
              <a:cxnLst/>
              <a:rect l="l" t="t" r="r" b="b"/>
              <a:pathLst>
                <a:path w="2039673" h="2095282">
                  <a:moveTo>
                    <a:pt x="992032" y="0"/>
                  </a:moveTo>
                  <a:cubicBezTo>
                    <a:pt x="1570628" y="0"/>
                    <a:pt x="2039673" y="469045"/>
                    <a:pt x="2039673" y="1047641"/>
                  </a:cubicBezTo>
                  <a:cubicBezTo>
                    <a:pt x="2039673" y="1626237"/>
                    <a:pt x="1570628" y="2095282"/>
                    <a:pt x="992032" y="2095282"/>
                  </a:cubicBezTo>
                  <a:lnTo>
                    <a:pt x="913263" y="2091654"/>
                  </a:lnTo>
                  <a:cubicBezTo>
                    <a:pt x="742462" y="1674017"/>
                    <a:pt x="413165" y="1338183"/>
                    <a:pt x="0" y="1158863"/>
                  </a:cubicBezTo>
                  <a:cubicBezTo>
                    <a:pt x="217803" y="968647"/>
                    <a:pt x="354143" y="688544"/>
                    <a:pt x="354143" y="376597"/>
                  </a:cubicBezTo>
                  <a:cubicBezTo>
                    <a:pt x="354143" y="325683"/>
                    <a:pt x="350511" y="275617"/>
                    <a:pt x="342224" y="226825"/>
                  </a:cubicBezTo>
                  <a:cubicBezTo>
                    <a:pt x="520395" y="84578"/>
                    <a:pt x="746337" y="0"/>
                    <a:pt x="9920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DA00">
                    <a:shade val="30000"/>
                    <a:satMod val="115000"/>
                  </a:srgbClr>
                </a:gs>
                <a:gs pos="50000">
                  <a:srgbClr val="F8DA00">
                    <a:shade val="67500"/>
                    <a:satMod val="115000"/>
                  </a:srgbClr>
                </a:gs>
                <a:gs pos="100000">
                  <a:srgbClr val="F8DA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6" name="Ellipse 2"/>
            <p:cNvSpPr/>
            <p:nvPr/>
          </p:nvSpPr>
          <p:spPr bwMode="auto">
            <a:xfrm>
              <a:off x="3719404" y="659708"/>
              <a:ext cx="1812182" cy="1506671"/>
            </a:xfrm>
            <a:custGeom>
              <a:avLst/>
              <a:gdLst/>
              <a:ahLst/>
              <a:cxnLst/>
              <a:rect l="l" t="t" r="r" b="b"/>
              <a:pathLst>
                <a:path w="2083912" h="1830431">
                  <a:moveTo>
                    <a:pt x="1036271" y="0"/>
                  </a:moveTo>
                  <a:cubicBezTo>
                    <a:pt x="1614867" y="0"/>
                    <a:pt x="2083912" y="469045"/>
                    <a:pt x="2083912" y="1047641"/>
                  </a:cubicBezTo>
                  <a:cubicBezTo>
                    <a:pt x="2083912" y="1359406"/>
                    <a:pt x="1947731" y="1639365"/>
                    <a:pt x="1730858" y="1830431"/>
                  </a:cubicBezTo>
                  <a:cubicBezTo>
                    <a:pt x="1518336" y="1736588"/>
                    <a:pt x="1283217" y="1684974"/>
                    <a:pt x="1036043" y="1684974"/>
                  </a:cubicBezTo>
                  <a:cubicBezTo>
                    <a:pt x="812745" y="1684974"/>
                    <a:pt x="599285" y="1727098"/>
                    <a:pt x="403787" y="1805392"/>
                  </a:cubicBezTo>
                  <a:cubicBezTo>
                    <a:pt x="408688" y="1781009"/>
                    <a:pt x="409569" y="1756137"/>
                    <a:pt x="409569" y="1731059"/>
                  </a:cubicBezTo>
                  <a:cubicBezTo>
                    <a:pt x="409569" y="1392892"/>
                    <a:pt x="249345" y="1092147"/>
                    <a:pt x="0" y="901467"/>
                  </a:cubicBezTo>
                  <a:cubicBezTo>
                    <a:pt x="69960" y="391978"/>
                    <a:pt x="507340" y="0"/>
                    <a:pt x="103627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FC332">
                    <a:shade val="30000"/>
                    <a:satMod val="115000"/>
                  </a:srgbClr>
                </a:gs>
                <a:gs pos="50000">
                  <a:srgbClr val="8FC332">
                    <a:shade val="67500"/>
                    <a:satMod val="115000"/>
                  </a:srgbClr>
                </a:gs>
                <a:gs pos="100000">
                  <a:srgbClr val="8FC3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7" name="Ellipse 4"/>
            <p:cNvSpPr/>
            <p:nvPr/>
          </p:nvSpPr>
          <p:spPr bwMode="auto">
            <a:xfrm>
              <a:off x="5990457" y="2612619"/>
              <a:ext cx="1614031" cy="1701869"/>
            </a:xfrm>
            <a:custGeom>
              <a:avLst/>
              <a:gdLst/>
              <a:ahLst/>
              <a:cxnLst/>
              <a:rect l="l" t="t" r="r" b="b"/>
              <a:pathLst>
                <a:path w="1867583" h="2088386">
                  <a:moveTo>
                    <a:pt x="936798" y="0"/>
                  </a:moveTo>
                  <a:cubicBezTo>
                    <a:pt x="1460421" y="57686"/>
                    <a:pt x="1867583" y="501667"/>
                    <a:pt x="1867583" y="1040745"/>
                  </a:cubicBezTo>
                  <a:cubicBezTo>
                    <a:pt x="1867583" y="1619341"/>
                    <a:pt x="1398538" y="2088386"/>
                    <a:pt x="819942" y="2088386"/>
                  </a:cubicBezTo>
                  <a:cubicBezTo>
                    <a:pt x="498012" y="2088386"/>
                    <a:pt x="209997" y="1943180"/>
                    <a:pt x="18143" y="1714416"/>
                  </a:cubicBezTo>
                  <a:cubicBezTo>
                    <a:pt x="91671" y="1524801"/>
                    <a:pt x="130859" y="1318578"/>
                    <a:pt x="130859" y="1103203"/>
                  </a:cubicBezTo>
                  <a:cubicBezTo>
                    <a:pt x="130859" y="869156"/>
                    <a:pt x="84582" y="645918"/>
                    <a:pt x="0" y="442419"/>
                  </a:cubicBezTo>
                  <a:cubicBezTo>
                    <a:pt x="26032" y="446092"/>
                    <a:pt x="52475" y="447089"/>
                    <a:pt x="79149" y="447089"/>
                  </a:cubicBezTo>
                  <a:cubicBezTo>
                    <a:pt x="434146" y="447089"/>
                    <a:pt x="747903" y="270521"/>
                    <a:pt x="93679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E8510">
                    <a:shade val="30000"/>
                    <a:satMod val="115000"/>
                  </a:srgbClr>
                </a:gs>
                <a:gs pos="50000">
                  <a:srgbClr val="EE8510">
                    <a:shade val="67500"/>
                    <a:satMod val="115000"/>
                  </a:srgbClr>
                </a:gs>
                <a:gs pos="100000">
                  <a:srgbClr val="EE851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8" name="Ellipse 5"/>
            <p:cNvSpPr/>
            <p:nvPr/>
          </p:nvSpPr>
          <p:spPr bwMode="auto">
            <a:xfrm>
              <a:off x="5191482" y="4003537"/>
              <a:ext cx="1706570" cy="1693115"/>
            </a:xfrm>
            <a:custGeom>
              <a:avLst/>
              <a:gdLst/>
              <a:ahLst/>
              <a:cxnLst/>
              <a:rect l="l" t="t" r="r" b="b"/>
              <a:pathLst>
                <a:path w="2095282" h="2071848">
                  <a:moveTo>
                    <a:pt x="987153" y="0"/>
                  </a:moveTo>
                  <a:cubicBezTo>
                    <a:pt x="1177994" y="229930"/>
                    <a:pt x="1466228" y="375386"/>
                    <a:pt x="1788434" y="375386"/>
                  </a:cubicBezTo>
                  <a:cubicBezTo>
                    <a:pt x="1814637" y="375386"/>
                    <a:pt x="1840615" y="374424"/>
                    <a:pt x="1866256" y="371457"/>
                  </a:cubicBezTo>
                  <a:cubicBezTo>
                    <a:pt x="2009792" y="550142"/>
                    <a:pt x="2095282" y="777191"/>
                    <a:pt x="2095282" y="1024207"/>
                  </a:cubicBezTo>
                  <a:cubicBezTo>
                    <a:pt x="2095282" y="1602803"/>
                    <a:pt x="1626237" y="2071848"/>
                    <a:pt x="1047641" y="2071848"/>
                  </a:cubicBezTo>
                  <a:cubicBezTo>
                    <a:pt x="469045" y="2071848"/>
                    <a:pt x="0" y="1602803"/>
                    <a:pt x="0" y="1024207"/>
                  </a:cubicBezTo>
                  <a:lnTo>
                    <a:pt x="938" y="1004764"/>
                  </a:lnTo>
                  <a:cubicBezTo>
                    <a:pt x="456257" y="826007"/>
                    <a:pt x="816868" y="459439"/>
                    <a:pt x="98715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A0930">
                    <a:shade val="30000"/>
                    <a:satMod val="115000"/>
                  </a:srgbClr>
                </a:gs>
                <a:gs pos="50000">
                  <a:srgbClr val="DA0930">
                    <a:shade val="67500"/>
                    <a:satMod val="115000"/>
                  </a:srgbClr>
                </a:gs>
                <a:gs pos="100000">
                  <a:srgbClr val="DA093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9" name="Ellipse 6"/>
            <p:cNvSpPr/>
            <p:nvPr/>
          </p:nvSpPr>
          <p:spPr bwMode="auto">
            <a:xfrm>
              <a:off x="3789213" y="4823056"/>
              <a:ext cx="1739043" cy="1500327"/>
            </a:xfrm>
            <a:custGeom>
              <a:avLst/>
              <a:gdLst/>
              <a:ahLst/>
              <a:cxnLst/>
              <a:rect l="l" t="t" r="r" b="b"/>
              <a:pathLst>
                <a:path w="2090955" h="1830285">
                  <a:moveTo>
                    <a:pt x="352894" y="0"/>
                  </a:moveTo>
                  <a:cubicBezTo>
                    <a:pt x="565341" y="93749"/>
                    <a:pt x="800355" y="145314"/>
                    <a:pt x="1047412" y="145314"/>
                  </a:cubicBezTo>
                  <a:cubicBezTo>
                    <a:pt x="1273289" y="145314"/>
                    <a:pt x="1489098" y="102212"/>
                    <a:pt x="1686512" y="22391"/>
                  </a:cubicBezTo>
                  <a:lnTo>
                    <a:pt x="1685529" y="41850"/>
                  </a:lnTo>
                  <a:cubicBezTo>
                    <a:pt x="1685529" y="378158"/>
                    <a:pt x="1843996" y="677454"/>
                    <a:pt x="2090955" y="868343"/>
                  </a:cubicBezTo>
                  <a:cubicBezTo>
                    <a:pt x="2048189" y="1406892"/>
                    <a:pt x="1597360" y="1830285"/>
                    <a:pt x="1047641" y="1830285"/>
                  </a:cubicBezTo>
                  <a:cubicBezTo>
                    <a:pt x="469045" y="1830285"/>
                    <a:pt x="0" y="1361240"/>
                    <a:pt x="0" y="782644"/>
                  </a:cubicBezTo>
                  <a:cubicBezTo>
                    <a:pt x="0" y="470957"/>
                    <a:pt x="136114" y="191061"/>
                    <a:pt x="35289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D2F86">
                    <a:shade val="30000"/>
                    <a:satMod val="115000"/>
                  </a:srgbClr>
                </a:gs>
                <a:gs pos="50000">
                  <a:srgbClr val="CD2F86">
                    <a:shade val="67500"/>
                    <a:satMod val="115000"/>
                  </a:srgbClr>
                </a:gs>
                <a:gs pos="100000">
                  <a:srgbClr val="CD2F86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10" name="Ellipse 7"/>
            <p:cNvSpPr/>
            <p:nvPr/>
          </p:nvSpPr>
          <p:spPr bwMode="auto">
            <a:xfrm>
              <a:off x="2310116" y="4024515"/>
              <a:ext cx="1780744" cy="1651158"/>
            </a:xfrm>
            <a:custGeom>
              <a:avLst/>
              <a:gdLst/>
              <a:ahLst/>
              <a:cxnLst/>
              <a:rect l="l" t="t" r="r" b="b"/>
              <a:pathLst>
                <a:path w="2040112" h="2095282">
                  <a:moveTo>
                    <a:pt x="1047641" y="0"/>
                  </a:moveTo>
                  <a:lnTo>
                    <a:pt x="1100481" y="2536"/>
                  </a:lnTo>
                  <a:cubicBezTo>
                    <a:pt x="1260866" y="453302"/>
                    <a:pt x="1603762" y="817076"/>
                    <a:pt x="2040112" y="1006384"/>
                  </a:cubicBezTo>
                  <a:cubicBezTo>
                    <a:pt x="1822284" y="1196475"/>
                    <a:pt x="1685987" y="1476539"/>
                    <a:pt x="1685987" y="1788435"/>
                  </a:cubicBezTo>
                  <a:cubicBezTo>
                    <a:pt x="1685987" y="1817201"/>
                    <a:pt x="1687146" y="1845695"/>
                    <a:pt x="1690298" y="1873804"/>
                  </a:cubicBezTo>
                  <a:cubicBezTo>
                    <a:pt x="1513373" y="2012899"/>
                    <a:pt x="1290128" y="2095282"/>
                    <a:pt x="1047641" y="2095282"/>
                  </a:cubicBezTo>
                  <a:cubicBezTo>
                    <a:pt x="469045" y="2095282"/>
                    <a:pt x="0" y="1626237"/>
                    <a:pt x="0" y="1047641"/>
                  </a:cubicBezTo>
                  <a:cubicBezTo>
                    <a:pt x="0" y="469045"/>
                    <a:pt x="469045" y="0"/>
                    <a:pt x="10476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65000"/>
                    <a:shade val="30000"/>
                    <a:satMod val="115000"/>
                  </a:sysClr>
                </a:gs>
                <a:gs pos="50000">
                  <a:sysClr val="window" lastClr="FFFFFF">
                    <a:lumMod val="65000"/>
                    <a:shade val="67500"/>
                    <a:satMod val="115000"/>
                  </a:sysClr>
                </a:gs>
                <a:gs pos="100000">
                  <a:sysClr val="window" lastClr="FFFFFF">
                    <a:lumMod val="65000"/>
                    <a:shade val="100000"/>
                    <a:satMod val="115000"/>
                  </a:sysClr>
                </a:gs>
              </a:gsLst>
              <a:lin ang="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11" name="Ellipse 8"/>
            <p:cNvSpPr/>
            <p:nvPr/>
          </p:nvSpPr>
          <p:spPr bwMode="auto">
            <a:xfrm>
              <a:off x="1663971" y="2574221"/>
              <a:ext cx="1594579" cy="1753445"/>
            </a:xfrm>
            <a:custGeom>
              <a:avLst/>
              <a:gdLst/>
              <a:ahLst/>
              <a:cxnLst/>
              <a:rect l="l" t="t" r="r" b="b"/>
              <a:pathLst>
                <a:path w="1881919" h="2091353">
                  <a:moveTo>
                    <a:pt x="1047641" y="0"/>
                  </a:moveTo>
                  <a:cubicBezTo>
                    <a:pt x="1388621" y="0"/>
                    <a:pt x="1691554" y="162900"/>
                    <a:pt x="1881919" y="415836"/>
                  </a:cubicBezTo>
                  <a:cubicBezTo>
                    <a:pt x="1788250" y="628219"/>
                    <a:pt x="1736727" y="863142"/>
                    <a:pt x="1736727" y="1110099"/>
                  </a:cubicBezTo>
                  <a:cubicBezTo>
                    <a:pt x="1736727" y="1317132"/>
                    <a:pt x="1772938" y="1515708"/>
                    <a:pt x="1841326" y="1699133"/>
                  </a:cubicBezTo>
                  <a:lnTo>
                    <a:pt x="1788435" y="1696462"/>
                  </a:lnTo>
                  <a:cubicBezTo>
                    <a:pt x="1456855" y="1696462"/>
                    <a:pt x="1161254" y="1850505"/>
                    <a:pt x="969820" y="2091353"/>
                  </a:cubicBezTo>
                  <a:cubicBezTo>
                    <a:pt x="427524" y="2052575"/>
                    <a:pt x="0" y="1600035"/>
                    <a:pt x="0" y="1047641"/>
                  </a:cubicBezTo>
                  <a:cubicBezTo>
                    <a:pt x="0" y="469045"/>
                    <a:pt x="469045" y="0"/>
                    <a:pt x="1047641" y="0"/>
                  </a:cubicBezTo>
                  <a:close/>
                </a:path>
              </a:pathLst>
            </a:custGeom>
            <a:gradFill flip="none" rotWithShape="1">
              <a:gsLst>
                <a:gs pos="39000">
                  <a:srgbClr val="217D6E"/>
                </a:gs>
                <a:gs pos="79000">
                  <a:schemeClr val="accent4">
                    <a:lumMod val="75000"/>
                  </a:schemeClr>
                </a:gs>
              </a:gsLst>
              <a:lin ang="27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12" name="Ellipse 1"/>
            <p:cNvSpPr/>
            <p:nvPr/>
          </p:nvSpPr>
          <p:spPr bwMode="auto">
            <a:xfrm>
              <a:off x="2310116" y="1182439"/>
              <a:ext cx="1771403" cy="1754028"/>
            </a:xfrm>
            <a:custGeom>
              <a:avLst/>
              <a:gdLst/>
              <a:ahLst/>
              <a:cxnLst/>
              <a:rect l="l" t="t" r="r" b="b"/>
              <a:pathLst>
                <a:path w="2095282" h="2045532">
                  <a:moveTo>
                    <a:pt x="1047641" y="0"/>
                  </a:moveTo>
                  <a:cubicBezTo>
                    <a:pt x="1626237" y="0"/>
                    <a:pt x="2095282" y="469045"/>
                    <a:pt x="2095282" y="1047641"/>
                  </a:cubicBezTo>
                  <a:lnTo>
                    <a:pt x="2091820" y="1121125"/>
                  </a:lnTo>
                  <a:cubicBezTo>
                    <a:pt x="1660122" y="1287477"/>
                    <a:pt x="1312633" y="1622582"/>
                    <a:pt x="1129110" y="2045532"/>
                  </a:cubicBezTo>
                  <a:cubicBezTo>
                    <a:pt x="939371" y="1791960"/>
                    <a:pt x="636327" y="1628923"/>
                    <a:pt x="295204" y="1628923"/>
                  </a:cubicBezTo>
                  <a:cubicBezTo>
                    <a:pt x="256426" y="1628923"/>
                    <a:pt x="218141" y="1631030"/>
                    <a:pt x="180494" y="1635491"/>
                  </a:cubicBezTo>
                  <a:cubicBezTo>
                    <a:pt x="66533" y="1467930"/>
                    <a:pt x="0" y="1265555"/>
                    <a:pt x="0" y="1047641"/>
                  </a:cubicBezTo>
                  <a:cubicBezTo>
                    <a:pt x="0" y="469045"/>
                    <a:pt x="469045" y="0"/>
                    <a:pt x="1047641" y="0"/>
                  </a:cubicBezTo>
                  <a:close/>
                </a:path>
              </a:pathLst>
            </a:custGeom>
            <a:gradFill flip="none" rotWithShape="1">
              <a:gsLst>
                <a:gs pos="16000">
                  <a:srgbClr val="35CF7B"/>
                </a:gs>
                <a:gs pos="57000">
                  <a:srgbClr val="0098D1">
                    <a:shade val="67500"/>
                    <a:satMod val="115000"/>
                  </a:srgbClr>
                </a:gs>
                <a:gs pos="100000">
                  <a:srgbClr val="0098D1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76089" y="908999"/>
              <a:ext cx="1624022" cy="96949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95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Разработка прогноза социально-экономического развития на очередной финансовый год и на плановый период</a:t>
              </a:r>
              <a:endParaRPr lang="en-US" sz="9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43945" y="1330809"/>
              <a:ext cx="1454107" cy="126188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95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Разработка документов и материалов, необходимых для формирования бюджета муниципального образования</a:t>
              </a:r>
              <a:endParaRPr lang="en-US" sz="9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70998" y="3111245"/>
              <a:ext cx="1281322" cy="70788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Составление проекта бюджета муниципального образования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58281" y="4532369"/>
              <a:ext cx="1375806" cy="86177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Рассмотрение и утверждение бюджета муниципального образования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82796" y="5154526"/>
              <a:ext cx="1271965" cy="70788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Исполнение бюджета муниципального образования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481657" y="4522392"/>
              <a:ext cx="1267775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Осуществление бюджетного учета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63689" y="2955722"/>
              <a:ext cx="1279462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Утверждение отчета об исполнении бюджета муниципального образования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471464" y="1642121"/>
              <a:ext cx="1288159" cy="86177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Организация и осуществление муниципального финансового контроля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9090" y="2141255"/>
              <a:ext cx="2619375" cy="261937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638147" y="3171165"/>
              <a:ext cx="19746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</a:t>
              </a:r>
            </a:p>
            <a:p>
              <a:pPr algn="ctr"/>
              <a:endPara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бюджет</a:t>
              </a:r>
              <a:endPara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39628" y="8199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Этапы бюджетного процесса в муниципальном образовании «Город Майкоп»</a:t>
            </a:r>
            <a:endParaRPr lang="ru-RU" sz="2400" b="1" dirty="0">
              <a:ln w="12700">
                <a:solidFill>
                  <a:srgbClr val="00A800"/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845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391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962856" y="44624"/>
            <a:ext cx="71919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«Развитие общественного транспорта в муниципальном образовании «Город </a:t>
            </a:r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Майкоп»</a:t>
            </a:r>
          </a:p>
          <a:p>
            <a:pPr algn="ctr"/>
            <a:endParaRPr lang="ru-RU" sz="1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745685"/>
              </p:ext>
            </p:extLst>
          </p:nvPr>
        </p:nvGraphicFramePr>
        <p:xfrm>
          <a:off x="224475" y="3842576"/>
          <a:ext cx="8568953" cy="2016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385951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30815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39 953,0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46 326,7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23 000,0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15 000,0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15 000,0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20544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нового городского электрического транспорта от общего количества транспортных средств на маршрутах регулярных перевозок городским электрическим транспортом,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081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проведённого капитально-восстановительного ремонта с модернизацией троллейбусов за счёт установки энергосберегающего оборудования к общему числу электрического транспорта на маршрутах регулярных перевозок , 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943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поездок в городском электрическом транспорте приходящихся в среднем в год на 1-го жителя, проживающего в муниципальном образовании «Город Майкоп», шт.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19,8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20,2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21,6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21,9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22,1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12768" y="1327687"/>
            <a:ext cx="5063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Создание на территории муниципального образования «Город Майкоп» условий стабильной системы бесперебойного обслуживания населения городским пассажирским транспортом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3633035" y="2426202"/>
            <a:ext cx="5165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Обновление и модернизация подвижного состава МУП «МТУ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предприятия, осуществляющего перевозку пассажиров городским электрическим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транспортом.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33" y="1195233"/>
            <a:ext cx="3203847" cy="2136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68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391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75656" y="44624"/>
            <a:ext cx="76791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«Развитие  сельского хозяйства и регулирование рынков сельскохозяйственной продукции, сырья и продовольствия в муниципальном образовании «Город Майкоп»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222981"/>
              </p:ext>
            </p:extLst>
          </p:nvPr>
        </p:nvGraphicFramePr>
        <p:xfrm>
          <a:off x="211893" y="3460869"/>
          <a:ext cx="8568953" cy="2831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385951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</a:p>
                    <a:p>
                      <a:pPr algn="ctr"/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30815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5 019,5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4 660,7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5 017,1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5 157,7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5 282,0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20544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производства овощей открытого и закрытого грунта , 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84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101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102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101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101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производства продукции сельского хозяйства в хозяйствах всех категорий (в сопоставимых ценах) к предыдущему году,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89,6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137,5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103,9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104,7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104,8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производства продукции растениеводства в хозяйствах всех категорий (в сопоставимых ценах) к предыдущему году,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84,4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139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103,9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104,7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104,8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08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производства продукции животноводства в хозяйствах всех категорий (в сопоставимых ценах) к предыдущему году,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132,2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101,5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103,9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104,7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104,8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943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общей суммы прибыли сельскохозяйственных организаций к предыдущему году,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216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64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104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104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68184" y="1660183"/>
            <a:ext cx="506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itchFamily="34" charset="0"/>
                <a:ea typeface="Calibri"/>
                <a:cs typeface="Arial" pitchFamily="34" charset="0"/>
              </a:rPr>
              <a:t>Обеспечение устойчивого роста объема сельскохозяйственной продукции, производимой на территории муниципального образования «Город Майкоп», а также повышение конкурентоспособности данной продукции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4016" y="2463472"/>
            <a:ext cx="516530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Поддержка малых форм хозяйствования на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селе;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Популяризация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сельскохозяйственного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труда;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конкурентоспособности производимой сельскохозяйственной продукции и эффективности функционирования внутреннего рынка сельскохозяйственной продукции, сырья и продовольствия.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844843"/>
            <a:ext cx="4964270" cy="283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391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19672" y="116632"/>
            <a:ext cx="76791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«Управление финансами»</a:t>
            </a:r>
            <a:endParaRPr lang="ru-RU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676019"/>
              </p:ext>
            </p:extLst>
          </p:nvPr>
        </p:nvGraphicFramePr>
        <p:xfrm>
          <a:off x="195481" y="3717033"/>
          <a:ext cx="8574719" cy="2873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14158"/>
                <a:gridCol w="808392"/>
                <a:gridCol w="808392"/>
                <a:gridCol w="808392"/>
              </a:tblGrid>
              <a:tr h="470164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177907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46 455,7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60 795,1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87 393,2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121 251,9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140 291,8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68665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71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Исполнение бюджета муниципального образования «Город Майкоп» по налоговым и неналоговым доходам к утвержденному уровню, 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17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Исполнение бюджета муниципального образования «Город Майкоп» по расходам к утвержденному уровню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95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95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1349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Отношение объема муниципального долга к общему годовому объему доходов бюджета муниципального образования «Город Майкоп» без учета безвозмездных поступлений и (или) поступлений налоговых доходов по дополнительным нормативам отчислений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</a:t>
                      </a:r>
                      <a:r>
                        <a:rPr lang="ru-RU" sz="9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более 100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</a:t>
                      </a:r>
                      <a:r>
                        <a:rPr lang="ru-RU" sz="9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более 100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более 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более 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более 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1349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Отношение объема расходов  на обслуживание муниципального долга к объему расходов  бюджета муниципального образования «Город Майкоп» за исключением объема расходов, которые осуществляются за счет субвенций предоставляемых из бюджетов  бюджетной системы Российской Федерации, 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</a:t>
                      </a:r>
                      <a:r>
                        <a:rPr lang="ru-RU" sz="9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более 15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</a:t>
                      </a:r>
                      <a:r>
                        <a:rPr lang="ru-RU" sz="9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более 15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более 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более 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более 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1349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Просроченная задолженность по долговым обязательствам муниципального образования «Город Майкоп», тыс. руб.</a:t>
                      </a:r>
                    </a:p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482008" y="1556792"/>
            <a:ext cx="506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эффективного управления муниципальными финансами в муниципальном образовании «Город Майкоп»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482008" y="2564904"/>
            <a:ext cx="516530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сбалансированности и устойчивости бюджета муниципального образования «Город Майкоп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муниципальным долгом.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45"/>
            <a:ext cx="3230488" cy="3230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01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391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19672" y="116632"/>
            <a:ext cx="76791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«Развитие малого и среднего предпринимательства  муниципального образования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695134"/>
              </p:ext>
            </p:extLst>
          </p:nvPr>
        </p:nvGraphicFramePr>
        <p:xfrm>
          <a:off x="298363" y="3717032"/>
          <a:ext cx="8568953" cy="2110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21599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61371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354,6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540,0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540,0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15262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3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СМСП (включая индивидуальных предпринимателей) в расчете на 10 тыс. человек населения муниципального образования «Город Майкоп», 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572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582,0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592,0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596,0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6137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организованных и проведенных мероприятий для СМСП, ед.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613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СМСП, получивших имущественную поддержку, ед.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44898" y="1887892"/>
            <a:ext cx="50636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Развитие сферы малого и среднего предпринимательства на территории муниципального образования «Город Майкоп»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3644898" y="2708920"/>
            <a:ext cx="5165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стимулирования и поддержки предпринимательской активности населения на территории муниципального образования «Город Майкоп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 организаций, образующих инфраструктуру поддержки субъектов малого и среднего предпринимательства (далее – СМСП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20" y="805869"/>
            <a:ext cx="2880320" cy="282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2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391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19672" y="116632"/>
            <a:ext cx="76791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«Адресная социальная помощь малоимущим гражданам и другим категориям граждан, находящимся в трудной жизненной ситуации»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734786"/>
              </p:ext>
            </p:extLst>
          </p:nvPr>
        </p:nvGraphicFramePr>
        <p:xfrm>
          <a:off x="298363" y="4581128"/>
          <a:ext cx="8581735" cy="1795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226"/>
                <a:gridCol w="816228"/>
                <a:gridCol w="816228"/>
                <a:gridCol w="817400"/>
                <a:gridCol w="806826"/>
                <a:gridCol w="806827"/>
              </a:tblGrid>
              <a:tr h="416405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56919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2 566,4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2 557,3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2 430,0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2 430,0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2 430,0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4083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91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граждан, получивших социальную поддержку, к общему количеству обратившихся граждан из числа имеющих право на ее получение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92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95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97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5691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граждан, принявших участие в социально-значимых мероприятиях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чел.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1015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1016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1020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1025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1030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04941" y="2348880"/>
            <a:ext cx="506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и качества жизни отдельных категорий граждан на территории муниципального образования «Город Майкоп»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654134" y="3284984"/>
            <a:ext cx="5165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Оказание адресной социальной помощи малоимущим гражданам и другим категориям граждан, находящимся в трудной жизненной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ситуации;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благотворительной и социально-культурной работы среди различных категорий населения муниципального образования «Город Майкоп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28521"/>
            <a:ext cx="3315823" cy="325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19672" y="116632"/>
            <a:ext cx="76791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«Обеспечение жильем молодых семей»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659244"/>
              </p:ext>
            </p:extLst>
          </p:nvPr>
        </p:nvGraphicFramePr>
        <p:xfrm>
          <a:off x="298363" y="4293096"/>
          <a:ext cx="8568953" cy="1388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21599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61371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80 198,0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82 211,7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98 725,1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30 000,0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30 000,0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15262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37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молодых семей, получивших социальные выплаты на приобретение (строительство) жилья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1,34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1,14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1,55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59125" y="1924840"/>
            <a:ext cx="5063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мер по поддержке молодых семей, признанных в установленном порядке нуждающимися в улучшении жилищных условий, в решении жилищных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проблем.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3640272" y="2988593"/>
            <a:ext cx="5165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молодым семьям - участникам программы социальных выплат на приобретение жилья или строительство индивидуального жилого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дома.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96904"/>
            <a:ext cx="268443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39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352206" y="116632"/>
            <a:ext cx="76791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«Обеспечение малоимущих граждан жилыми помещениями по договорам социального найма в муниципальном образовании «Город Майкоп»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131903"/>
              </p:ext>
            </p:extLst>
          </p:nvPr>
        </p:nvGraphicFramePr>
        <p:xfrm>
          <a:off x="291894" y="4509120"/>
          <a:ext cx="8568953" cy="1388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21599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61371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1 189,5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3 330,0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2 664,0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2 664,0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 664,0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15262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37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 малоимущих граждан (семей), улучшивших жилищные условия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0,039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0,036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0,035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0,035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0,035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30667" y="1916832"/>
            <a:ext cx="50636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sz="1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Улучшение жилищных условий малоимущих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граждан.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3830667" y="2895908"/>
            <a:ext cx="5165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малоимущим гражданам жилых помещений по договорам социального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найма.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04210"/>
            <a:ext cx="3246769" cy="2783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76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" y="1210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19672" y="116632"/>
            <a:ext cx="76791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«Профилактика безнадзорности и правонарушений несовершеннолетних»</a:t>
            </a:r>
            <a:endParaRPr lang="ru-RU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932918"/>
              </p:ext>
            </p:extLst>
          </p:nvPr>
        </p:nvGraphicFramePr>
        <p:xfrm>
          <a:off x="250483" y="3815898"/>
          <a:ext cx="8568953" cy="2472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21599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61371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483,0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15262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3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несовершеннолетних с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девиантным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поведением, вовлеченных в занятия физической культурой и спортом, чел.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613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несовершеннолетних детей, состоящих на профилактическом учете, в общем числе детского населения муниципального образования «Город Майкоп»,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0,28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0,26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613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несовершеннолетних детей, совершивших административные правонарушения, в общем числе детского населения муниципального образования «Город Майкоп»,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0,16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0,16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0,16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0,16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0,16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613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несовершеннолетних детей, совершивших преступления, в общем числе детского населения муниципального образования «Город Майкоп»,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0,09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0,09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0,09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0,09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0,09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55748" y="1642502"/>
            <a:ext cx="506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профилактики безнадзорности и правонарушений несовершеннолетних в муниципальном образовании «Город Майкоп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704941" y="2549195"/>
            <a:ext cx="5165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формирования здорового образа жизни несовершеннолетних граждан, путем привлечения их к занятиям физической культурой и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спортом;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Предупреждение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безнадзорности и правонарушений несовершеннолетних, выявление и устранение причин, способствующих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этому.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00" y="1340768"/>
            <a:ext cx="3582261" cy="23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2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" y="1210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19672" y="116632"/>
            <a:ext cx="76791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«Формирование благоприятной инвестиционной среды муниципального образования «Город Майкоп»</a:t>
            </a:r>
            <a:endParaRPr lang="ru-RU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– 2021 годы</a:t>
            </a:r>
            <a:endParaRPr lang="ru-RU" sz="1000" b="1" dirty="0">
              <a:solidFill>
                <a:srgbClr val="2F4E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780291"/>
              </p:ext>
            </p:extLst>
          </p:nvPr>
        </p:nvGraphicFramePr>
        <p:xfrm>
          <a:off x="250483" y="3815898"/>
          <a:ext cx="8568953" cy="2237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21599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</a:p>
                    <a:p>
                      <a:pPr algn="ctr"/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61371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321,4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449,0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368,2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365,2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365,2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15262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37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Прирост объёма инвестиций в основной капитал (по полному кругу предприятий),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147,1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107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105,5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105,6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105,7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6137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Прирост объёма инвестиций в основной капитал (без субъектов малого предпринимательства),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142,9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107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105,5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105,6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105,7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6137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инвестиций в основной капитал (без субъектов малого предпринимательства) в расчете на 1 жителя, тыс. руб.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55748" y="1846565"/>
            <a:ext cx="50636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sz="9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привлечения инвестиций в экономику муниципального образования «Город Майкоп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704941" y="2632837"/>
            <a:ext cx="516530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Мобилизация инвестиционных ресурсов муниципального образования «Город Майкоп» и обеспечение их эффективного использования посредством формирования инвестиционных проектов и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площадок.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539552" y="1340637"/>
            <a:ext cx="2592288" cy="2448403"/>
            <a:chOff x="467544" y="1340637"/>
            <a:chExt cx="2170354" cy="230451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340637"/>
              <a:ext cx="2170354" cy="23045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4843" y="2435669"/>
              <a:ext cx="1137914" cy="1137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" y="1210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19672" y="116632"/>
            <a:ext cx="76791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«Обеспечение безопасности дорожного движения в муниципальном образовании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458944"/>
              </p:ext>
            </p:extLst>
          </p:nvPr>
        </p:nvGraphicFramePr>
        <p:xfrm>
          <a:off x="250483" y="3815899"/>
          <a:ext cx="8568953" cy="2523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093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50868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4 353,6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6 033,6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3 305,0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3391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56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обустроенных пешеходных переходов от общего количества пешеходных переходов,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7696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нерегулируемых пешеходных переходов и мест массового перехода детей вблизи образовательных учреждений, оборудованных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соответствии с требованиями национального стандарта РФ, к общему числу нерегулируемых пешеходных переходов и мест массового перехода детей вблизи образовательных учреждений,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6386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охвата детей, обученных безопасному поведению на дороге, к общему количеству детей в общеобразовательных учреждениях,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4690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обеспеченности общеобразовательных учреждений Всероссийской газетой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«Добрая дорога детства»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21736" y="1532621"/>
            <a:ext cx="506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Повышение степени защищенности участников дорожного  движения от дорожно-транспортных происшествий и их последствий.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709932" y="2509845"/>
            <a:ext cx="5165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и применение эффективных схем, методов и средств организации дорожного движения;</a:t>
            </a: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системы информационно-пропагандистского воздействия по безопасности дорожного движения на базе общеобразовательных учреждений.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t="13250" r="8215" b="12294"/>
          <a:stretch/>
        </p:blipFill>
        <p:spPr>
          <a:xfrm>
            <a:off x="467544" y="1043914"/>
            <a:ext cx="2880320" cy="2710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615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355" y="-67493"/>
            <a:ext cx="9263153" cy="701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22048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6499" y="1340768"/>
            <a:ext cx="792088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1) проведение ответственной бюджетной политики и формирование условий для ускорения темпов экономического роста, укреплению финансовой стабильности в муниципальном образовании «Город Майкоп»;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2) обеспечение сокращения расходов бюджета в реальном выражении за счет снижения неэффективных затрат;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3) достижение целевых показателей, предусмотренных муниципальными программами ;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4) принятие новых расходных обязательств исключительно в рамках установленных ограничений расходов в пределах сокращения действующих расходных обязательств;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5) адресность и целевой характер бюджетных средств за счет формирования и исполнения бюджета на основе муниципальных программ, перераспределение бюджетных ассигнований на конкретные мероприятия, направленные на достижение приоритетных целей социально-экономического развития;</a:t>
            </a:r>
          </a:p>
          <a:p>
            <a:pPr indent="449580" algn="just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6) принятие мер по недопущению кредиторской задолженности по заработной плате и социальным выплатам;</a:t>
            </a:r>
          </a:p>
          <a:p>
            <a:pPr indent="449580" algn="just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7) создание условий для повышения качества предоставления муниципальных услуг, расширение перечня муниципальных услуг;</a:t>
            </a:r>
          </a:p>
          <a:p>
            <a:pPr indent="449580" algn="just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8) внедрение принципов инициативного бюджетирования, предполагающих участие граждан в определении и выборе предметов расходования бюджетных средств, а также последующем контроле за реализацией отобранных проектов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</a:p>
          <a:p>
            <a:pPr indent="449580" algn="just">
              <a:lnSpc>
                <a:spcPct val="115000"/>
              </a:lnSpc>
            </a:pP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5556" y="439882"/>
            <a:ext cx="828092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бюджетной политики муниципального образования «Город Майкоп» </a:t>
            </a:r>
            <a:r>
              <a:rPr lang="ru-RU" sz="1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 год и на плановый период 2020 и 2021 годов</a:t>
            </a:r>
          </a:p>
        </p:txBody>
      </p:sp>
    </p:spTree>
    <p:extLst>
      <p:ext uri="{BB962C8B-B14F-4D97-AF65-F5344CB8AC3E}">
        <p14:creationId xmlns:p14="http://schemas.microsoft.com/office/powerpoint/2010/main" val="29983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5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331640" y="116632"/>
            <a:ext cx="76791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1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«Переселение граждан из жилых помещений, которые в установленном порядке признаны непригодными для проживания и ремонту и реконструкции не подлежат, из жилых помещений, признанных непригодными для проживания, и расположенных в аварийных многоквартирных домах муниципального образования «Город Майкоп»</a:t>
            </a:r>
            <a:endParaRPr lang="ru-RU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749474"/>
              </p:ext>
            </p:extLst>
          </p:nvPr>
        </p:nvGraphicFramePr>
        <p:xfrm>
          <a:off x="250483" y="3815899"/>
          <a:ext cx="8568953" cy="3013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093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</a:p>
                    <a:p>
                      <a:pPr algn="ctr"/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194493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2 498,6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3391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56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 подготовленной технической документации к количеству обследованных жилых помещений, находящихся в муниципальной собственности,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42,85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endParaRPr lang="ru-RU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33,3</a:t>
                      </a:r>
                      <a:endParaRPr lang="ru-RU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7696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жилых помещений, из которых произведено расселение от общего числа жилых помещений, признанных непригодными для проживания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9,09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63,6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30,8</a:t>
                      </a:r>
                      <a:endParaRPr lang="ru-RU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  <a:endParaRPr lang="ru-RU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6386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 граждан, получивших жилые помещения, от общего числа граждан, состоящих на учете в качестве нуждающихся в переселении из аварийного жилищного фонда,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0,73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3,42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4,42</a:t>
                      </a:r>
                      <a:endParaRPr lang="ru-RU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7,4</a:t>
                      </a:r>
                      <a:endParaRPr lang="ru-RU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4690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 граждан, которым произведено возмещение ущерба, понесенного ими в результате отчуждения принадлежащего им имущества, признанного аварийным и подлежащего сносу, к общему количеству граждан, нуждающихся в возмещении ущерба при изъятии принадлежащего им на праве собственности жилья для муниципальных нужд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8,3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56,7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4690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 снесенных жилых помещений, признанных непригодными для проживания или с высоким уровнем износа, к общему количеству жилых помещений, признанных непригодными для проживания или с высоким уровнем износа,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14,8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6,46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5,79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5,29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4,96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915816" y="1846565"/>
            <a:ext cx="5903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жилья гражданам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, нуждающимся в переселении, а также обеспечение комфортных и безопасных условий для их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проживания.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2915816" y="2588049"/>
            <a:ext cx="59544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228600" indent="-228600" fontAlgn="t">
              <a:buAutoNum type="arabicPeriod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технической документации на объекты недвижимости с целью признания их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аварийными;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жилищного фонда для переселения граждан из аварийного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жилья;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Выполнение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обязательств органа местного самоуправления перед собственниками, проживающими в жилых помещениях, признанных непригодными для проживания и расположенных в аварийных многоквартирных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домах;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Ликвидация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неблагоустроенного жилья пониженной капитальности и аварийного жилищного фонда на территории муниципального образования «Город Майкоп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26874" y="1658450"/>
            <a:ext cx="2319911" cy="2432321"/>
            <a:chOff x="11832" y="1772816"/>
            <a:chExt cx="1959289" cy="211120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8" t="10783" r="18461" b="8592"/>
            <a:stretch/>
          </p:blipFill>
          <p:spPr>
            <a:xfrm>
              <a:off x="76333" y="1772816"/>
              <a:ext cx="1894788" cy="1828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68370">
              <a:off x="11832" y="3118521"/>
              <a:ext cx="765495" cy="765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99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" y="1210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64816" y="116632"/>
            <a:ext cx="76791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«Развитие территориального общественного самоуправления в муниципальном образовании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430225"/>
              </p:ext>
            </p:extLst>
          </p:nvPr>
        </p:nvGraphicFramePr>
        <p:xfrm>
          <a:off x="250483" y="4149080"/>
          <a:ext cx="8568953" cy="2460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093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r>
                        <a:rPr lang="ru-RU" sz="1000" baseline="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50868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 109,8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35 860,4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16 000,0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16 000,0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16 000,0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3391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56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граждан, привлеченных органами ТОС к участию в субботниках по благоустройству территории проживания, от общего количества граждан, проживающих в муниципальном образовании «Город Майкоп»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15,7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16,5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7696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граждан, привлеченных органами ТОС к проведению культурных и праздничных мероприятий, от общего количества граждан, проживающих в муниципальном образовании «Город Майкоп»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1,7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638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профилактических мероприятий, проводимых ТОС, направленных на снижение уровня преступности, наркомании, пьянства от общего количества мероприятий, проводимых на территории муниципального образования «Город Майкоп»,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9,1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14,6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14,8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14,9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59947" y="1484784"/>
            <a:ext cx="5063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Развитие и совершенствование системы ТОС в муниципальном образовании «Город Майкоп» как формы организации граждан по месту жительства для самостоятельного осуществления собственных инициатив по вопросам местного значения и эффективного взаимодействия с органами местного самоуправления.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704941" y="2852936"/>
            <a:ext cx="516530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более широкого вовлечения населения муниципального образования «Город Майкоп» в процесс осуществления собственных инициатив по вопросам местного значения.</a:t>
            </a: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 t="10172" r="9905" b="2518"/>
          <a:stretch/>
        </p:blipFill>
        <p:spPr>
          <a:xfrm>
            <a:off x="467544" y="908720"/>
            <a:ext cx="3024336" cy="3292988"/>
          </a:xfrm>
          <a:prstGeom prst="ellipse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155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" y="1210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64816" y="116632"/>
            <a:ext cx="76791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«Профилактика правонарушений в муниципальном образовании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182058"/>
              </p:ext>
            </p:extLst>
          </p:nvPr>
        </p:nvGraphicFramePr>
        <p:xfrm>
          <a:off x="290075" y="3789040"/>
          <a:ext cx="8568953" cy="3003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093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50868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33,0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55,0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3391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5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населения (из расчёта на 1 жителя), охваченного агитационной информацией по вопросам противодействия экстремизму, терроризму, преступлениям против собственности, действиям при угрозе террористических актов в местах массового пребывания людей, антитеррористической направленности, к общей численности населения муниципального образования «Город Майкоп»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7,8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7,8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769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населения (из расчёта на 1 жителя), охваченного агитационной информацией по профилактике наркомании, алкоголизма и других правонарушений к общей численности населения муниципального образования «Город Майкоп»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1,8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1,8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1,8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1,9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1,9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6386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обучающихся в общеобразовательных организациях (6-11 классы), посетивших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занятия по проблемам профилактики безнадзорности и правонарушений несовершеннолетних</a:t>
                      </a:r>
                      <a:r>
                        <a:rPr lang="ru-RU" sz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93,5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96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97,3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99,2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99,5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6386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обучающихся </a:t>
                      </a:r>
                      <a:r>
                        <a:rPr lang="ru-RU" sz="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общеобразовательных организациях (6-11 классы)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высших учебных заведениях, посетивших занятия о профилактике и борьбе с незаконным оборотом и употреблением наркотиков, пьянством и алкоголизмом,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65,7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68,6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70,9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73,3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6386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Процент обеспеченности народных дружинников удостоверениями народных дружинников к общей их численности,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59947" y="1628800"/>
            <a:ext cx="506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Повышение уровня общественной безопасности и укрепления общественного порядка на основе совершенствования системы предупреждения и профилактики правонарушений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759947" y="2492896"/>
            <a:ext cx="5165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разъяснительной работы среди населения муниципального образования «Город Майкоп» о мерах по противодействию экстремизму, терроризму в местах массового пребывания людей, а также преступлений против собственности;</a:t>
            </a: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профилактической работы среди населения, направленной на активизацию борьбы с пьянством, алкоголизмом и наркоманией, популяризация здорового образа жизни;</a:t>
            </a: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народных дружинников удостоверениями народных дружинников.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90075" y="1080901"/>
            <a:ext cx="2697749" cy="2534350"/>
            <a:chOff x="290075" y="1080901"/>
            <a:chExt cx="2697749" cy="253435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58" r="-758"/>
            <a:stretch/>
          </p:blipFill>
          <p:spPr>
            <a:xfrm>
              <a:off x="467544" y="1080901"/>
              <a:ext cx="2520280" cy="25343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075" y="2348076"/>
              <a:ext cx="1230402" cy="1254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342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483768" y="129569"/>
            <a:ext cx="647881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«Молодежь столицы Адыгея»</a:t>
            </a:r>
            <a:endParaRPr lang="ru-RU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075252"/>
              </p:ext>
            </p:extLst>
          </p:nvPr>
        </p:nvGraphicFramePr>
        <p:xfrm>
          <a:off x="287523" y="4365104"/>
          <a:ext cx="8568953" cy="2142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093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50868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8 070,9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8 417,5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7 202,0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7 187,8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7 253,5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3391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56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молодых людей, принимающих участие в программных мероприятиях в сфере молодежной политики,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50,1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7696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детей, подростков и молодежи, посещающих клубы, принимающих участие в мероприятиях, направленных на гражданское становление и нравственное воспитание молодежи, привитие навыков здорового образа жизни,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44,2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8,4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5028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молодежи, охваченной профилактическими акциями и мероприятиями против употребления наркотиков, алкоголя и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табакокурения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7544" y="1051870"/>
            <a:ext cx="50636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Создание благоприятных условий и возможностей для успешной социализации и эффективной самореализации молодых людей вне зависимости от социального статуса в целях использования потенциала молодежи в интересах инновационного развития города Майкопа</a:t>
            </a:r>
            <a:r>
              <a:rPr lang="ru-RU" sz="900" dirty="0"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5976" y="2492896"/>
            <a:ext cx="416523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Вовлечение молодежи в социальную практику путем формирования целостной системы поддержки гражданских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инициатив;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мероприятий с детьми и молодежью МКУ «МКЦ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у молодежи российской идентичности и профилактика асоциального поведения, этнического и религиозно-политического экстремизма в молодежной среде.</a:t>
            </a:r>
          </a:p>
          <a:p>
            <a:pPr marL="228600" indent="-228600" fontAlgn="t">
              <a:buAutoNum type="arabicPeriod"/>
            </a:pP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35619"/>
            <a:ext cx="3799239" cy="238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483768" y="129569"/>
            <a:ext cx="64788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 «О противодействии коррупции в муниципальном образовании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109219"/>
              </p:ext>
            </p:extLst>
          </p:nvPr>
        </p:nvGraphicFramePr>
        <p:xfrm>
          <a:off x="287523" y="4365104"/>
          <a:ext cx="8568953" cy="2142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093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50868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149,9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350,0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3391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56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муниципальных служащих, в должностные обязанности которых входит работа по противодействию коррупции, прошедших обучение по противодействию коррупции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91,5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96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7696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муниципальных служащих, впервые поступивших на муниципальную службу для замещения должностей, включённых в соответствующий Перечень, прошедших обучение по противодействию коррупции,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5028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Степень информированности и удовлетворенности населения антикоррупционной политикой, проводимой органами местного самоуправления,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7544" y="1051870"/>
            <a:ext cx="506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системы противодействия коррупции на территории муниципального образования «Город Майкоп»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4355976" y="2492896"/>
            <a:ext cx="416523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уровня муниципальных служащих в вопросах противодействия коррупции, исключение коррупционных правонарушений со стороны муниципальных служащих при осуществлении ими должностных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полномочий;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доверия общества к деятельности органов местного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самоуправления.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12505"/>
            <a:ext cx="3116498" cy="169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483768" y="129569"/>
            <a:ext cx="647881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«Майкоп 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 спортивный город»</a:t>
            </a:r>
            <a:endParaRPr lang="ru-RU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312010"/>
              </p:ext>
            </p:extLst>
          </p:nvPr>
        </p:nvGraphicFramePr>
        <p:xfrm>
          <a:off x="287523" y="3460129"/>
          <a:ext cx="8568953" cy="3269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16918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57359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40 719,8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47 292,5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44 884,0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46 194,9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47 490,3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3823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41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обеспеченности населения муниципального образования «Город Майкоп» спортивными сооружениями 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0441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обучающихся, систематически занимающихся физической культурой и спортом, в общей численности обучающихся,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77,3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78,2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79,1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80,0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80,5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0441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детей, занимающихся в специализированных спортивных учреждениях, в общей численности детей 5-18 лет 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0441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населения муниципального образования «Город Майкоп», систематически занимающегося физической культурой и спортом, в общей численности населения муниципального образования «Город Майкоп»,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36,1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37,4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38,8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41,1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6666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горожан, выполнивших нормативы Всероссийского физкультурно-спортивного комплекса «Готов к труду и обороне», в общей численности населения, принявшего участие в выполнении нормативов Всероссийского физкультурно-спортивного комплекса «Готов к труду и обороне»,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46600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удовлетворенности населения муниципального образования «Город Майкоп» качеством предоставления муниципальных услуг в сфере физической культуры и спорта,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75856" y="1334026"/>
            <a:ext cx="506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 Создание условий населению муниципального образования «Город Майкоп» для систематических занятий физической культурой и спортом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221024" y="1980357"/>
            <a:ext cx="41652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организации и проведения физкультурно-спортивных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мероприятий;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Развитие системы подготовки спортивного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резерва;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интереса у населения муниципального образования «Город Майкоп» к занятиям физической культурой и спортом, ведению здорового образа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жизни;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Осуществление государственной политики в сфере физической культуры и спорта в муниципальном образовании «Город Майкоп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4" y="893140"/>
            <a:ext cx="2559388" cy="25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67744" y="111354"/>
            <a:ext cx="673368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«Развитие средств массовой информации в муниципальном образовании «Город Майкоп»</a:t>
            </a:r>
          </a:p>
          <a:p>
            <a:pPr algn="ctr"/>
            <a:endParaRPr lang="ru-RU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– 2021 годы</a:t>
            </a:r>
            <a:endParaRPr lang="ru-RU" sz="1000" b="1" dirty="0">
              <a:solidFill>
                <a:srgbClr val="2F4E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648245"/>
              </p:ext>
            </p:extLst>
          </p:nvPr>
        </p:nvGraphicFramePr>
        <p:xfrm>
          <a:off x="287523" y="4869160"/>
          <a:ext cx="8568953" cy="1423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16918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57359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21 446,4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25 452,5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24 770,9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25 037,0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25 287,6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3823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41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удовлетворенности населения качеством информации, получаемой в средствах массовой информации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,%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032881" y="2132856"/>
            <a:ext cx="47525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конституционного права жителей на получение оперативной и достоверной информации о важнейших общественно-политических, социально-культурных событиях, о деятельности органов местного самоуправления муниципального образования «Город Майкоп», органов государственной власти Республики Адыгея.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995936" y="3501008"/>
            <a:ext cx="4165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Доведение до жителей муниципального образования «Город Майкоп» исчерпывающей информации о процессах, происходящих в политической, социально-экономической и культурной жизни муниципального образования «Город Майкоп» и Республики Адыгея.</a:t>
            </a: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3456384" cy="2942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5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643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67744" y="111354"/>
            <a:ext cx="6733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«Развитие жилищно-коммунального, дорожного хозяйства и благоустройства в муниципальном образовании «Город Майкоп»</a:t>
            </a:r>
          </a:p>
          <a:p>
            <a:pPr algn="ctr"/>
            <a:endParaRPr lang="ru-RU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957298"/>
              </p:ext>
            </p:extLst>
          </p:nvPr>
        </p:nvGraphicFramePr>
        <p:xfrm>
          <a:off x="216456" y="3837241"/>
          <a:ext cx="8568953" cy="2838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16918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57359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745 158,5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586 532,9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845 937,6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684 025,6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705 695,7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38239">
                <a:tc gridSpan="6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9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41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Удовлетворенность населения качеством автомобильных дорог в муниципальном образовании «Город Майкоп»,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0441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Удовлетворенность населения муниципального образования «Город Майкоп» жилищно-коммунальными услугами: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044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-теплоснабжение, 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044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-водоснабжение (водоотведение),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044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-электроснабжение,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044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-газоснабжение,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032881" y="1852082"/>
            <a:ext cx="47525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Развитие жилищно-коммунального, дорожного хозяйства и благоустройства муниципального образования «Город Майкоп» для создания комфортных условий проживания граждан.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4032881" y="2564904"/>
            <a:ext cx="416523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системы комплексного благоустройства и дорожного хозяйства муниципального образования «Город Майкоп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устойчивого функционирования и развития жилищно-коммунального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хозяйства;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эффективной системы управления в сфере жилищно-коммунального хозяйства, дорожного хозяйства и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благоустройства.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3" y="872041"/>
            <a:ext cx="2808312" cy="289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643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67744" y="111354"/>
            <a:ext cx="67336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</a:p>
          <a:p>
            <a:pPr algn="ctr"/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«Обеспечение деятельности и реализации полномочий Комитета по управлению имуществом муниципального образования «Город Майкоп»</a:t>
            </a:r>
          </a:p>
          <a:p>
            <a:pPr algn="ctr"/>
            <a:endParaRPr lang="ru-RU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238278"/>
              </p:ext>
            </p:extLst>
          </p:nvPr>
        </p:nvGraphicFramePr>
        <p:xfrm>
          <a:off x="216000" y="4221088"/>
          <a:ext cx="8568953" cy="2235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16918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57359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28 023,0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32 099,7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36 988,3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37 860,0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38 905,3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3823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4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объектов недвижимого имущества, зарегистрированных в собственность муниципального образования «Город Майкоп», шт.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044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проведенных технических инвентаризаций объектов недвижимости,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находящихся в муниципальной собственности 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 «Город Майкоп»,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r>
                        <a:rPr lang="en-US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044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земельных участков, зарегистрированных в собственность 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 «Город Майкоп»,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044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оказанных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муниципальных услуг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шт.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2 095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2 150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2 250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2 350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2 450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043542" y="198884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управления и распоряжения муниципальным имуществом.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4032881" y="2766018"/>
            <a:ext cx="41652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Эффективное управление и распоряжение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имуществом;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системы учета объектов муниципальной собственности и земельных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участков;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Эффективное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управление, распоряжение и рациональное использование земельных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участков;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государственной политики в области имущественных и земельных отношений, государственной жилищной политики.</a:t>
            </a:r>
          </a:p>
          <a:p>
            <a:pPr marL="228600" indent="-228600" fontAlgn="t">
              <a:buAutoNum type="arabicPeriod"/>
            </a:pP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/>
        </p:blipFill>
        <p:spPr>
          <a:xfrm>
            <a:off x="251520" y="1519570"/>
            <a:ext cx="3489823" cy="249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26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643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67744" y="111354"/>
            <a:ext cx="673368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</a:p>
          <a:p>
            <a:pPr algn="ctr"/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«Поддержка казачьих обществ муниципального образования «Город Майкоп»</a:t>
            </a:r>
          </a:p>
          <a:p>
            <a:pPr algn="ctr"/>
            <a:endParaRPr lang="ru-RU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0090"/>
              </p:ext>
            </p:extLst>
          </p:nvPr>
        </p:nvGraphicFramePr>
        <p:xfrm>
          <a:off x="251520" y="4509120"/>
          <a:ext cx="8568954" cy="1585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94"/>
                <a:gridCol w="808392"/>
                <a:gridCol w="808392"/>
                <a:gridCol w="808392"/>
                <a:gridCol w="808392"/>
                <a:gridCol w="808392"/>
              </a:tblGrid>
              <a:tr h="416918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57359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120,0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120,0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120,0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120,0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120,0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3823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2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 проведенных казачьих мероприятий по сравнению с предыдущим годом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14,3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382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охвата детей и подростков казачьими мероприятиями по сравнению с предыдущим годом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9,1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325889" y="2204864"/>
            <a:ext cx="47525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Развитие духовно-культурных и патриотических основ российского казачества .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4337186" y="3140968"/>
            <a:ext cx="416523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системы мероприятий по патриотическому воспитанию казачьей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молодежи;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Поддержание высокого уровня работы групп казачьей направленности в общеобразовательных учреждениях муниципального образования «Город Майкоп».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" t="1760" b="3878"/>
          <a:stretch/>
        </p:blipFill>
        <p:spPr>
          <a:xfrm>
            <a:off x="539551" y="1449050"/>
            <a:ext cx="3319089" cy="2772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89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" y="6124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22048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692696"/>
            <a:ext cx="7848872" cy="4304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9) развитие механизмов привлечения социально ориентированных некоммерческих организаций к оказанию социальных услуг на конкурентной основе;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10) определение потенциала долговой емкости бюджета, а также экономически безопасного уровня муниципального долга и муниципальных заимствований;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11) недопущение неконтролируемого роста муниципального долга и увеличения рисков неисполнения взятых долговых обязательств;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12) формирование благоприятного инвестиционного климата;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13) совершенствование системы планирования бюджетных инвестиций в объекты капитального строительства, путем введения механизма обоснования инвестиций;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14) сохранение механизмов предоставления муниципальной поддержки;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15) совершенствование управления муниципальным имуществом;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16) осуществление контроля за использованием муниципального имущества, сданного в аренду, а также переданного в оперативное управление или хозяйственное ведение муниципальным учреждениям и муниципальным предприятиям;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17) развитие системы внутреннего финансового контроля и внутреннего финансового аудита;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18) развитие системы мониторинга качества финансового менеджмента главных распорядителей бюджетных средств.</a:t>
            </a:r>
            <a:endParaRPr lang="ru-RU" sz="1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17094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71600" y="111355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 «Формирование  современной городской среды в муниципальном образовании «Город Майкоп»</a:t>
            </a:r>
          </a:p>
          <a:p>
            <a:pPr algn="ctr"/>
            <a:endParaRPr lang="ru-RU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2018 - 2022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108918"/>
              </p:ext>
            </p:extLst>
          </p:nvPr>
        </p:nvGraphicFramePr>
        <p:xfrm>
          <a:off x="164627" y="3055914"/>
          <a:ext cx="8712967" cy="3720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3076"/>
                <a:gridCol w="821978"/>
                <a:gridCol w="821978"/>
                <a:gridCol w="821978"/>
                <a:gridCol w="821978"/>
                <a:gridCol w="821979"/>
              </a:tblGrid>
              <a:tr h="4328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(оценка)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226270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155 120,3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182 808,2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5 472,3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5 472,3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4735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40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благоустроенных территорий многоквартирных домов в отчетном году, шт.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6340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благоустроенных дворовых территорий многоквартирных домов в отчетном году, м2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87 071,7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87 000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87 000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87 000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6340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благоустроенных дворовых территорий многоквартирных домов от общего количества дворовых территорий многоквартирных домов,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15,8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22,1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28,4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34,7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7146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Охват населения благоустроенными дворовыми территориями (доля населения, проживающего в жилом фонде с благоустроенными дворовыми территориями от общей численности населения муниципального образования «Город Майкоп»)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8,6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12,9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17,3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21,6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6340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благоустроенных общественных территорий в отчетном году, шт.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4,0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33959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благоустроенных общественных территорий в отчетном году, м2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25 000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7 000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7 000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7 000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6340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площади благоустроенных общественных территорий к общей площади общественных территорий,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6340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благоустроенных общественных территорий, приходящихся на 1 жителя муниципального образования «Город Майкоп»,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,46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0,50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0,54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0,58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6340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трудового участия граждан в выполнении мероприятий по благоустройству дворовых территорий в отчетном году, чел/час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670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670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670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670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5078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площади благоустроенных мест массового отдыха населения (городских парков) от общей площади парков (нарастающим итогом),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5,4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5,4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5,4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5,4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0529" y="1048961"/>
            <a:ext cx="70567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и комфорта городской среды на территории муниципального образования «Город Майкоп» 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3425" y="1484784"/>
            <a:ext cx="41652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формирования единого облика муниципального образования «Город Майкоп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создания, содержания и развития объектов благоустройства на территории муниципального образования «Город Майкоп», включая объекты, находящиеся в частной собственности и прилегающие к ним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территории;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уровня вовлеченности заинтересованных граждан, организаций в реализацию мероприятий по благоустройству территории муниципального образования «Город Майкоп».</a:t>
            </a:r>
          </a:p>
          <a:p>
            <a:pPr marL="228600" indent="-228600" fontAlgn="t">
              <a:buAutoNum type="arabicPeriod"/>
            </a:pP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8" t="8847" r="650" b="42424"/>
          <a:stretch/>
        </p:blipFill>
        <p:spPr>
          <a:xfrm>
            <a:off x="24381" y="1677870"/>
            <a:ext cx="4648656" cy="1391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82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-39468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7544" y="111355"/>
            <a:ext cx="84249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Ведомственная программа «Повышение эффективности и сбалансированности работы Управления архитектуры и градостроительства муниципального образования «Город Майкоп»</a:t>
            </a:r>
          </a:p>
          <a:p>
            <a:pPr algn="ctr"/>
            <a:endParaRPr lang="ru-RU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2016 - 2021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576686"/>
              </p:ext>
            </p:extLst>
          </p:nvPr>
        </p:nvGraphicFramePr>
        <p:xfrm>
          <a:off x="154793" y="3991544"/>
          <a:ext cx="8740402" cy="2363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3076"/>
                <a:gridCol w="678227"/>
                <a:gridCol w="720080"/>
                <a:gridCol w="936104"/>
                <a:gridCol w="864096"/>
                <a:gridCol w="938819"/>
              </a:tblGrid>
              <a:tr h="3600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293360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16 320,0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20 473,7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21 568,0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21 910,4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22 810,9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5885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2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территории населенных пунктов, охваченных топографическими съемками, га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4939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территории населенных пунктов, охваченных проектами планировок, га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133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146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275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114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7564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заседаний комиссии по подготовке Правил землепользования и застройки муниципального образования «Город Майкоп», 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7564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выданных разрешений на строительство объектов капитального строительства, 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450</a:t>
                      </a:r>
                      <a:endParaRPr lang="ru-RU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460</a:t>
                      </a:r>
                      <a:endParaRPr lang="ru-RU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450</a:t>
                      </a:r>
                      <a:endParaRPr lang="ru-RU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450</a:t>
                      </a:r>
                      <a:endParaRPr lang="ru-RU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450</a:t>
                      </a:r>
                      <a:endParaRPr lang="ru-RU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7564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выданных разрешений на ввод объектов капитального </a:t>
                      </a:r>
                    </a:p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строительства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  <a:endParaRPr lang="ru-RU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  <a:endParaRPr lang="ru-RU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  <a:endParaRPr lang="ru-RU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  <a:endParaRPr lang="ru-RU" sz="9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33831" y="1594290"/>
            <a:ext cx="397061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эффективной деятельности Управления архитектуры и градостроительства муниципального образования «Город Майкоп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для реализации устойчивого развития территории и улучшения архитектурного облика муниципального образования «Город Майкоп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3425" y="2789367"/>
            <a:ext cx="4165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эффективности территориального планирования и землепользования на территории муниципального образования «Город Майкоп»;</a:t>
            </a: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беспечение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организационных и информационных условий для реализации Программы в сфере архитектурной и землеустроительной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t="8398" r="3659" b="9784"/>
          <a:stretch/>
        </p:blipFill>
        <p:spPr>
          <a:xfrm>
            <a:off x="539552" y="1317295"/>
            <a:ext cx="3213643" cy="2623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90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32860" y="640003"/>
            <a:ext cx="655855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Ведомственная программа «Повышение эффективности и </a:t>
            </a:r>
            <a:r>
              <a:rPr lang="ru-RU" sz="20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сбалансированности работы Управления 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архитектуры и градостроительства муниципального образования «Город Майкоп»</a:t>
            </a:r>
          </a:p>
          <a:p>
            <a:pPr algn="ctr"/>
            <a:endParaRPr lang="ru-RU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931585"/>
              </p:ext>
            </p:extLst>
          </p:nvPr>
        </p:nvGraphicFramePr>
        <p:xfrm>
          <a:off x="212696" y="2348880"/>
          <a:ext cx="8712968" cy="1369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9304"/>
                <a:gridCol w="864096"/>
                <a:gridCol w="792088"/>
                <a:gridCol w="864096"/>
                <a:gridCol w="864096"/>
                <a:gridCol w="969288"/>
              </a:tblGrid>
              <a:tr h="53450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0000"/>
                      </a:schemeClr>
                    </a:solidFill>
                  </a:tcPr>
                </a:tc>
              </a:tr>
              <a:tr h="27564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выданных разрешений на перепланировку квартир, 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86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7564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разработанных градостроительных планов земельных участков,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7564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подготовленных разрешений на установку и эксплуатацию рекламных конструкций, 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117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29" y="640003"/>
            <a:ext cx="1800200" cy="147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69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-39468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7544" y="111355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Ведомственная программа «Обеспечение комплексной административно-технической деятельности Администрации муниципального образования «Город Майкоп» и ее структурных подразделений»</a:t>
            </a:r>
          </a:p>
          <a:p>
            <a:pPr algn="ctr"/>
            <a:endParaRPr lang="ru-RU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реализации: </a:t>
            </a:r>
            <a:r>
              <a:rPr lang="ru-RU" sz="1000" b="1" dirty="0" smtClean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2016 - 2021 </a:t>
            </a:r>
            <a:r>
              <a:rPr lang="ru-RU" sz="1000" b="1" dirty="0">
                <a:solidFill>
                  <a:srgbClr val="2F4E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011170"/>
              </p:ext>
            </p:extLst>
          </p:nvPr>
        </p:nvGraphicFramePr>
        <p:xfrm>
          <a:off x="152078" y="3861048"/>
          <a:ext cx="8740402" cy="2754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3076"/>
                <a:gridCol w="678227"/>
                <a:gridCol w="720080"/>
                <a:gridCol w="936104"/>
                <a:gridCol w="864096"/>
                <a:gridCol w="938819"/>
              </a:tblGrid>
              <a:tr h="45299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 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 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2F4E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 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</a:tr>
              <a:tr h="388279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18 359,4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21 135,6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32 811,7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23 613,5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5885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152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6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площадей, отремонтированных и приведенных в соответствие с нормативными и эксплуатационными требованиями,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165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165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165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165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756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автомобилей, которым произведен капитальный ремонт, шт.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756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технических обслуживаний для 11 единиц автотранспорта, раз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756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технических обслуживаний охранно-пожарного оборудования (5 объектов), раз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756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Техническое обслуживание сплит-систем, шт.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  <a:tr h="2756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проведенных дезинфекций помещений (5-ти зданий), раз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347864" y="1748706"/>
            <a:ext cx="50405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комплексной безопасности зданий, создание комфортных условий для работников, снижение рисков возникновения ситуаций, влекущих расходы на ликвидацию последствий пожаров и аварийных ситуаций.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400458" y="2548101"/>
            <a:ext cx="5318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Техническое обслуживание зданий, проведение текущих и капитальных ремонтов помещений;</a:t>
            </a: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материальных ресурсов для обеспечения комфортных условий труда сотрудников Администрации муниципального образования «Город Майкоп»;</a:t>
            </a: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текущего и капитального ремонта автотранспорта;</a:t>
            </a: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Соблюдение правил противопожарной безопасности, норм техники безопасности.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4120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99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>
            <a:off x="1259632" y="7029400"/>
            <a:ext cx="7344816" cy="648072"/>
          </a:xfrm>
        </p:spPr>
        <p:txBody>
          <a:bodyPr>
            <a:noAutofit/>
          </a:bodyPr>
          <a:lstStyle/>
          <a:p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ctrTitle"/>
          </p:nvPr>
        </p:nvSpPr>
        <p:spPr>
          <a:xfrm>
            <a:off x="965212" y="476672"/>
            <a:ext cx="7772400" cy="129614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Структура муниципального долга </a:t>
            </a:r>
            <a:br>
              <a:rPr lang="ru-RU" sz="3200" dirty="0" smtClean="0"/>
            </a:br>
            <a:r>
              <a:rPr lang="ru-RU" sz="1600" dirty="0" smtClean="0"/>
              <a:t>(</a:t>
            </a:r>
            <a:r>
              <a:rPr lang="ru-RU" sz="1600" i="1" dirty="0" smtClean="0"/>
              <a:t>в соответствии с Бюджетным кодексом Российской Федерации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600708" y="2031115"/>
            <a:ext cx="8136904" cy="3890156"/>
            <a:chOff x="251520" y="2204864"/>
            <a:chExt cx="8136904" cy="389015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613113" y="2204864"/>
              <a:ext cx="1944216" cy="945396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ru-RU" u="none" strike="noStrike" dirty="0" smtClean="0">
                  <a:effectLst/>
                </a:rPr>
                <a:t>Кредиты</a:t>
              </a:r>
              <a:endParaRPr lang="ru-RU" b="0" i="0" u="none" strike="noStrike" dirty="0">
                <a:solidFill>
                  <a:srgbClr val="000000"/>
                </a:solidFill>
                <a:effectLst/>
                <a:latin typeface="Times New Roman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707904" y="2204864"/>
              <a:ext cx="1922512" cy="94539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ru-RU" u="none" strike="noStrike" dirty="0" smtClean="0">
                  <a:effectLst/>
                </a:rPr>
                <a:t>Муниципальные ценные бумаги</a:t>
              </a:r>
              <a:endParaRPr lang="ru-RU" b="0" i="0" u="none" strike="noStrike" dirty="0">
                <a:solidFill>
                  <a:srgbClr val="000000"/>
                </a:solidFill>
                <a:effectLst/>
                <a:latin typeface="Times New Roman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783695" y="2204865"/>
              <a:ext cx="1884649" cy="94539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ru-RU" u="none" strike="noStrike" dirty="0" smtClean="0">
                  <a:effectLst/>
                </a:rPr>
                <a:t>Муниципальные гарантии</a:t>
              </a:r>
              <a:endParaRPr lang="ru-RU" b="0" i="0" u="none" strike="noStrike" dirty="0">
                <a:solidFill>
                  <a:srgbClr val="000000"/>
                </a:solidFill>
                <a:effectLst/>
                <a:latin typeface="Times New Roman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187624" y="3587282"/>
              <a:ext cx="1656184" cy="77782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ru-RU" sz="1600" u="none" strike="noStrike" dirty="0" smtClean="0">
                  <a:effectLst/>
                </a:rPr>
                <a:t>Бюджетные кредиты</a:t>
              </a:r>
              <a:endParaRPr lang="ru-RU" sz="1600" b="0" i="0" u="none" strike="noStrike" dirty="0">
                <a:solidFill>
                  <a:srgbClr val="000000"/>
                </a:solidFill>
                <a:effectLst/>
                <a:latin typeface="Times New Roman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131840" y="3587282"/>
              <a:ext cx="2088232" cy="77782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ru-RU" sz="1600" u="none" strike="noStrike" dirty="0" smtClean="0">
                  <a:effectLst/>
                </a:rPr>
                <a:t>Кредиты от кредитных организаций</a:t>
              </a:r>
              <a:endParaRPr lang="ru-RU" sz="1600" b="0" i="0" u="none" strike="noStrike" dirty="0">
                <a:solidFill>
                  <a:srgbClr val="000000"/>
                </a:solidFill>
                <a:effectLst/>
                <a:latin typeface="Times New Roman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763688" y="5157192"/>
              <a:ext cx="1872208" cy="93782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ru-RU" sz="1600" u="none" strike="noStrike" dirty="0" smtClean="0">
                  <a:solidFill>
                    <a:schemeClr val="accent1">
                      <a:lumMod val="75000"/>
                    </a:schemeClr>
                  </a:solidFill>
                  <a:effectLst/>
                </a:rPr>
                <a:t>Краткосрочный (менее 1 года)</a:t>
              </a:r>
              <a:endParaRPr lang="ru-RU" sz="16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923928" y="5157192"/>
              <a:ext cx="2088232" cy="93782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ru-RU" sz="1600" u="none" strike="noStrike" dirty="0" smtClean="0">
                  <a:solidFill>
                    <a:schemeClr val="accent1">
                      <a:lumMod val="75000"/>
                    </a:schemeClr>
                  </a:solidFill>
                  <a:effectLst/>
                </a:rPr>
                <a:t>Среднесрочный                    ( от 1 года до 5 лет)</a:t>
              </a:r>
              <a:endParaRPr lang="ru-RU" sz="16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300192" y="5157192"/>
              <a:ext cx="2088232" cy="93782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</a:rPr>
                <a:t>Долгосрочный                                   ( от 5 до 10 включительно)</a:t>
              </a:r>
              <a:endParaRPr lang="ru-RU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51520" y="2503929"/>
              <a:ext cx="1296144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"/>
              <a:r>
                <a:rPr lang="ru-RU" sz="1400" b="1" dirty="0">
                  <a:solidFill>
                    <a:prstClr val="black"/>
                  </a:solidFill>
                </a:rPr>
                <a:t>По</a:t>
              </a:r>
              <a:r>
                <a:rPr lang="ru-RU" sz="1200" b="1" dirty="0">
                  <a:solidFill>
                    <a:prstClr val="black"/>
                  </a:solidFill>
                </a:rPr>
                <a:t> видам долговых обязательств</a:t>
              </a:r>
              <a:endParaRPr lang="ru-RU" sz="1200" b="1" dirty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67545" y="5331540"/>
              <a:ext cx="108011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"/>
              <a:r>
                <a:rPr lang="ru-RU" sz="1400" b="1" dirty="0">
                  <a:solidFill>
                    <a:prstClr val="black"/>
                  </a:solidFill>
                </a:rPr>
                <a:t>По</a:t>
              </a:r>
              <a:r>
                <a:rPr lang="ru-RU" sz="1200" b="1" dirty="0">
                  <a:solidFill>
                    <a:prstClr val="black"/>
                  </a:solidFill>
                </a:rPr>
                <a:t> сроку</a:t>
              </a:r>
              <a:endParaRPr lang="ru-RU" sz="1200" b="1" dirty="0">
                <a:solidFill>
                  <a:srgbClr val="000000"/>
                </a:solidFill>
                <a:latin typeface="Times New Roman"/>
              </a:endParaRPr>
            </a:p>
          </p:txBody>
        </p:sp>
        <p:cxnSp>
          <p:nvCxnSpPr>
            <p:cNvPr id="32" name="Прямая соединительная линия 31"/>
            <p:cNvCxnSpPr>
              <a:stCxn id="20" idx="2"/>
              <a:endCxn id="25" idx="0"/>
            </p:cNvCxnSpPr>
            <p:nvPr/>
          </p:nvCxnSpPr>
          <p:spPr>
            <a:xfrm flipH="1">
              <a:off x="2015716" y="3150260"/>
              <a:ext cx="569505" cy="4370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>
              <a:stCxn id="20" idx="2"/>
              <a:endCxn id="26" idx="0"/>
            </p:cNvCxnSpPr>
            <p:nvPr/>
          </p:nvCxnSpPr>
          <p:spPr>
            <a:xfrm>
              <a:off x="2585221" y="3150260"/>
              <a:ext cx="1590735" cy="4370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2" descr="http://news.sevas.com/uploads/cache/watermark/news/39932/foto_moneys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147" y="3195020"/>
            <a:ext cx="2728913" cy="1681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61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783" y="1412776"/>
            <a:ext cx="8424935" cy="288032"/>
          </a:xfrm>
        </p:spPr>
        <p:txBody>
          <a:bodyPr>
            <a:noAutofit/>
          </a:bodyPr>
          <a:lstStyle/>
          <a:p>
            <a:r>
              <a:rPr lang="ru-RU" sz="1200" dirty="0" smtClean="0"/>
              <a:t>СТРУКТУРА МУНИЦИПАЛЬНОГО ДОЛГА МУНИЦИПАЛЬНОГО ОБРАЗОВАНИЯ «ГОРОД МАЙКОП»</a:t>
            </a: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>
            <a:off x="1259632" y="7029400"/>
            <a:ext cx="7344816" cy="648072"/>
          </a:xfrm>
        </p:spPr>
        <p:txBody>
          <a:bodyPr>
            <a:noAutofit/>
          </a:bodyPr>
          <a:lstStyle/>
          <a:p>
            <a:endParaRPr lang="ru-RU" sz="1100" dirty="0">
              <a:solidFill>
                <a:schemeClr val="tx1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798608549"/>
              </p:ext>
            </p:extLst>
          </p:nvPr>
        </p:nvGraphicFramePr>
        <p:xfrm>
          <a:off x="0" y="1772816"/>
          <a:ext cx="8859821" cy="389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19783" y="28786"/>
            <a:ext cx="8424936" cy="476672"/>
          </a:xfrm>
          <a:prstGeom prst="rect">
            <a:avLst/>
          </a:prstGeom>
          <a:noFill/>
          <a:ln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МУНИЦИПАЛЬНЫЙ ДОЛГ МУНИЦИПАЛЬНОГО ОБРАЗОВАНИЯ «ГОРОД МАЙКОП»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9783" y="512354"/>
            <a:ext cx="8424936" cy="900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 соответствии с Бюджетным Кодексом Российской Федерации предельный объем муниципального долга не должен превышать утвержденный  общий  годовой объем доходов бюджета муниципального образования  «Город Майкоп» без учета утвержденного объема безвозмездных поступлений и (или) поступлений налоговых доходов по дополнительным нормативом отчислений.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4638696"/>
            <a:ext cx="323165" cy="6962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00" dirty="0" smtClean="0"/>
              <a:t> </a:t>
            </a:r>
            <a:r>
              <a:rPr lang="en-US" sz="900" dirty="0" smtClean="0"/>
              <a:t>100 000,0</a:t>
            </a:r>
            <a:endParaRPr lang="ru-RU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3187392" y="4638696"/>
            <a:ext cx="323165" cy="6962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00" dirty="0" smtClean="0"/>
              <a:t> </a:t>
            </a:r>
            <a:r>
              <a:rPr lang="en-US" sz="900" dirty="0" smtClean="0"/>
              <a:t>200 0</a:t>
            </a:r>
            <a:r>
              <a:rPr lang="ru-RU" sz="900" dirty="0" smtClean="0"/>
              <a:t>00</a:t>
            </a:r>
            <a:r>
              <a:rPr lang="en-US" sz="900" dirty="0" smtClean="0"/>
              <a:t>,00</a:t>
            </a:r>
            <a:endParaRPr lang="ru-RU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1983112" y="4531952"/>
            <a:ext cx="323165" cy="8030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900" dirty="0" smtClean="0"/>
              <a:t>300 000,00</a:t>
            </a:r>
            <a:endParaRPr lang="ru-RU" sz="9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1547664" y="5697939"/>
            <a:ext cx="5769659" cy="44260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 smtClean="0"/>
              <a:t>  68,9%                        73,5%                          83,3%                             90,5%                    95,9%</a:t>
            </a:r>
            <a:endParaRPr lang="ru-RU" sz="900" b="1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1547664" y="6165305"/>
            <a:ext cx="5726782" cy="43204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 smtClean="0"/>
              <a:t> 35 103,2                    47 675,2                      71 603,2                        104 807,1             123 272,1</a:t>
            </a:r>
            <a:endParaRPr lang="ru-RU" sz="900" b="1" dirty="0"/>
          </a:p>
        </p:txBody>
      </p:sp>
      <p:sp>
        <p:nvSpPr>
          <p:cNvPr id="7" name="Овал 6"/>
          <p:cNvSpPr/>
          <p:nvPr/>
        </p:nvSpPr>
        <p:spPr>
          <a:xfrm>
            <a:off x="7293574" y="5464937"/>
            <a:ext cx="1526833" cy="64552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/>
              <a:t>Уровень долговой нагрузки</a:t>
            </a:r>
          </a:p>
        </p:txBody>
      </p:sp>
      <p:sp>
        <p:nvSpPr>
          <p:cNvPr id="23" name="Овал 22"/>
          <p:cNvSpPr/>
          <p:nvPr/>
        </p:nvSpPr>
        <p:spPr>
          <a:xfrm>
            <a:off x="7293574" y="6021288"/>
            <a:ext cx="1545959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/>
              <a:t>Расходы на обслуживание муниципального долга,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37057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3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504" y="332656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Глоссарий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А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Администратор доходов бюджета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орган местного самоуправления, казенное учреждение, осуществляющий(ее): начисление, учет, контроль за правильностью исчисления, полнотой и своевременностью уплаты, взыскание, принятие решений о возврате (зачете) излишне уплаченных (взысканных) платежей, пеней и штрафов по ним, являющихся доходами бюджета муниципального образования.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Б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Безвозмездные поступления 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поступающие в бюджет денежные средства на безвозмездной и безвозвратной основе из вышестоящих бюджетов (межбюджетные трансферты в виде дотаций, субсидий, субвенций), а также перечисления от физических и юридических лиц.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(местный бюджет)—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 расходных обязательств соответствующего муниципального образования.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Бюджетный процесс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Ведомственная структура расходов бюджета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распределение бюджетных средств по главным распорядителям бюджетных средств, по разделам, подразделам, целевым статьям и группам (группам, подгруппам) видов расходов бюджетной классификации РФ.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Главный распорядитель средств местного бюджета –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орган местного самоуправления, а также наиболее значимое учреждение,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средств, если иное не установлено Бюджетным Кодексом Российской Федерации.</a:t>
            </a:r>
            <a:endParaRPr lang="ru-RU" altLang="ru-RU" sz="30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6296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395536" y="1124743"/>
            <a:ext cx="8229600" cy="50014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Дефицит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превышение расходов бюджета над его доходами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Дотации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 межбюджетные трансферты, предоставляемые на безвозмездной и безвозвратной основе без установления направлений их использования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Доходы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поступающие в бюджет средства</a:t>
            </a:r>
          </a:p>
          <a:p>
            <a:pPr marL="0" lvl="0" indent="0" algn="ctr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Муниципальная программа -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Межбюджетные отношения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взаимоотношения между публично-правовыми образованиями по вопросам осуществления бюджетного процесса.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Межбюджетные трансферты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средства, предоставляемые одним бюджетом бюджетной системы Российской Федерации другому бюджету</a:t>
            </a:r>
          </a:p>
          <a:p>
            <a:pPr marL="0" lvl="0" indent="0" algn="ctr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Налоговые доходы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режимами, законодательством Республики Адыгеи от региональных налогов и нормативными правовыми актами муниципального образования «Город Майкоп»  от местных налогов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Неналоговые доходы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платежи, которые включают в себя возмездные операции от прямого предоставления в пользование имущества и природных ресурсов, от различного вида услуг, а также  платежи в виде штрафов или иных санкций за нарушения законодательства</a:t>
            </a:r>
            <a:endParaRPr lang="ru-RU" alt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2349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6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395536" y="1124743"/>
            <a:ext cx="8229600" cy="50014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76672"/>
            <a:ext cx="7632848" cy="531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Профицит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превышение доходов бюджета над его расходами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Расходы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выплачиваемые из бюджета средства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Субвенция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целевые средства на выполнение тех задач и полномочий, которые региональные власти передают муниципалитетам. Например, предоставление образования в рамках образовательного стандарта, предоставления отдельным категориям граждан льгот на оплату жилищно-коммунальных услуг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Субсидия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(местным бюджетам из бюджета субъекта Российской Федерации) - целевые средства на решение приоритетных задач территорий при условии обязательного участия средств местных бюджетов. Например, субсидии на строительство детских садов, капитальный ремонт дорог, летний отдых детей и многое другое.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Ф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Финансовое управление администрации муниципального образования «Город Майкоп»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структурное подразделение местной администрации, осуществляющее составление и организацию исполнения бюджета муниципального образования «Город Майкоп»</a:t>
            </a:r>
          </a:p>
        </p:txBody>
      </p:sp>
    </p:spTree>
    <p:extLst>
      <p:ext uri="{BB962C8B-B14F-4D97-AF65-F5344CB8AC3E}">
        <p14:creationId xmlns:p14="http://schemas.microsoft.com/office/powerpoint/2010/main" val="38173492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8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Финансовое управление администрации муниципального образования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«Город </a:t>
            </a: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айкоп»</a:t>
            </a:r>
          </a:p>
          <a:p>
            <a:pPr algn="ctr"/>
            <a:endParaRPr lang="ru-RU" sz="28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http://maikop.ru/ekonomika-i-finansy/finansovoe-upravlenie/</a:t>
            </a:r>
            <a:endParaRPr lang="ru-RU" sz="16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965404" y="2271647"/>
            <a:ext cx="3605221" cy="947400"/>
            <a:chOff x="1126278" y="2636912"/>
            <a:chExt cx="3605221" cy="9474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278" y="2636912"/>
              <a:ext cx="936104" cy="947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483768" y="2987501"/>
              <a:ext cx="2247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Телефон (факс) 8(8772) 52-26-00 </a:t>
              </a:r>
              <a:endParaRPr lang="ru-R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645319" y="3271326"/>
            <a:ext cx="3081136" cy="930145"/>
            <a:chOff x="1145087" y="3735129"/>
            <a:chExt cx="3081136" cy="93014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87" y="3735129"/>
              <a:ext cx="936104" cy="9301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2488247" y="3956123"/>
              <a:ext cx="17379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E-mail: fdmra@maikop.ru</a:t>
              </a:r>
              <a:endParaRPr lang="ru-R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050380" y="5157192"/>
            <a:ext cx="5746967" cy="129614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График работы:</a:t>
            </a: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понедельник –четверг с 9-00 до 18-00</a:t>
            </a: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Пятница с 9-00 до 17-00 </a:t>
            </a: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перерыв с 13-00 до 13-48</a:t>
            </a:r>
            <a:endParaRPr lang="ru-RU" sz="1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175213" y="4253571"/>
            <a:ext cx="5714513" cy="648071"/>
            <a:chOff x="929063" y="4809638"/>
            <a:chExt cx="5714513" cy="648071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929063" y="4809638"/>
              <a:ext cx="1368152" cy="648071"/>
              <a:chOff x="971600" y="4941169"/>
              <a:chExt cx="1512168" cy="697278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600" y="4941169"/>
                <a:ext cx="1512168" cy="69727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196128" y="5151308"/>
                <a:ext cx="1063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ПРИЕМНАЯ</a:t>
                </a:r>
                <a:endPara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427357" y="4949878"/>
              <a:ext cx="4216219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385000, Республика Адыгея, город Майкоп, ул. Краснооктябрьская, 21</a:t>
              </a:r>
            </a:p>
            <a:p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279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4" y="11825"/>
            <a:ext cx="91800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3528" y="1184747"/>
            <a:ext cx="8496944" cy="5295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1) взаимодействие органов местного самоуправления и исполнительных органов государственной власти Республики Адыгея, а также территориальных органов федеральных органов власти в целях увеличения поступлений налоговых и неналоговых доходов;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2) осуществление мониторинга законодательства Российской Федерации о налогах и сборах с целью приведения в соответствие с ним муниципальных правовых актов муниципального образования «Город Майкоп»;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3) проведение мероприятий по повышению эффективности управления муниципальным имуществом, увеличение доходов от использования муниципального имущества;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4) дальнейшее развитие земельных отношений, выявление незарегистрированных и неиспользуемых земельных участков с целью увеличения доходной части бюджета муниципального образования «Город Майкоп» за счет поступлений земельного налога, аренды и доходов от продажи земельных участков;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5) дальнейшее совершенствование налогового администрирования, повышение уровня ответственности главных администраторов доходов за качественное прогнозирование доходов бюджета муниципального образования «Город Майкоп» и выполнение в полном объеме утвержденных годовых назначений по доходам бюджета муниципального образования «Город Майкоп»;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6) продолжение работы Межведомственной комиссии по вопросам погашения задолженности по налоговым и неналоговым поступлениям, обеспечения своевременной выплаты заработной платы в хозяйствующих субъектах муниципального образования «Город Майкоп»;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7) взаимодействие с налоговыми органами в части повышения уровня собираемости налогов, сокращения недоимки, усиления налоговой дисциплины, улучшения качества администрирования налоговых доходов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742" y="260648"/>
            <a:ext cx="8208912" cy="1101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500" dirty="0">
                <a:solidFill>
                  <a:srgbClr val="7030A0"/>
                </a:solidFill>
                <a:latin typeface="Times New Roman"/>
                <a:ea typeface="Times New Roman"/>
                <a:cs typeface="Calibri"/>
              </a:rPr>
              <a:t> </a:t>
            </a:r>
            <a:endParaRPr lang="ru-RU" sz="1100" dirty="0">
              <a:latin typeface="Calibri"/>
              <a:ea typeface="Calibri"/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налоговой политики муниципального образования «Город Майкоп» </a:t>
            </a:r>
            <a:r>
              <a:rPr lang="ru-RU" sz="1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 год и на плановый период 2020 и 2021 годов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698"/>
            <a:ext cx="91800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9542" y="260648"/>
            <a:ext cx="8208912" cy="17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500" dirty="0">
                <a:solidFill>
                  <a:srgbClr val="7030A0"/>
                </a:solidFill>
                <a:latin typeface="Times New Roman"/>
                <a:ea typeface="Times New Roman"/>
                <a:cs typeface="Calibri"/>
              </a:rPr>
              <a:t> </a:t>
            </a:r>
            <a:endParaRPr lang="ru-RU" sz="1100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42" y="908720"/>
            <a:ext cx="8208912" cy="232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Times New Roman"/>
                <a:ea typeface="Times New Roman"/>
                <a:cs typeface="Calibri"/>
              </a:rPr>
              <a:t>8) дальнейшее осуществление мероприятий по легализации «теневой» заработной платы в муниципальном образовании «Город Майкоп», определение эффективных методов воздействия на работодателей, скрывающих фактический размер выплачиваемой заработной платы в муниципальном образовании «Город Майкоп», а также имеющих задолженность по уплате налогов и иных обязательных платежей в бюджет муниципального образования «Город Майкоп»;</a:t>
            </a:r>
            <a:endParaRPr lang="ru-RU" sz="14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Times New Roman"/>
                <a:ea typeface="Times New Roman"/>
                <a:cs typeface="Calibri"/>
              </a:rPr>
              <a:t>9) поддержка развития субъектов малого и среднего предпринимательства;</a:t>
            </a:r>
            <a:endParaRPr lang="ru-RU" sz="14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Times New Roman"/>
                <a:ea typeface="Times New Roman"/>
                <a:cs typeface="Calibri"/>
              </a:rPr>
              <a:t>10) улучшение предпринимательского и инвестиционного климата;</a:t>
            </a:r>
            <a:endParaRPr lang="ru-RU" sz="1400" dirty="0">
              <a:latin typeface="Calibri"/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Times New Roman"/>
                <a:ea typeface="Times New Roman"/>
                <a:cs typeface="Calibri"/>
              </a:rPr>
              <a:t>11) создание благоприятных условий для расширения и развития негосударственного сектора экономики, в том числе малого бизнеса.</a:t>
            </a:r>
            <a:endParaRPr lang="ru-RU" sz="14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31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08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01677" y="599014"/>
            <a:ext cx="760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 чего складываются доходы бюджета?</a:t>
            </a:r>
            <a:endParaRPr lang="ru-RU" sz="28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763688" y="4483124"/>
            <a:ext cx="1728192" cy="1584175"/>
            <a:chOff x="1259632" y="1988841"/>
            <a:chExt cx="1794660" cy="172819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988841"/>
              <a:ext cx="1794660" cy="172819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36087" y="2591327"/>
              <a:ext cx="13347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36590B"/>
                  </a:solidFill>
                </a:rPr>
                <a:t>Налоговые доходы</a:t>
              </a:r>
              <a:endParaRPr lang="ru-RU" sz="1400" dirty="0">
                <a:solidFill>
                  <a:srgbClr val="36590B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252702" y="4483292"/>
            <a:ext cx="1800200" cy="1584175"/>
            <a:chOff x="3209508" y="2141284"/>
            <a:chExt cx="1794540" cy="172807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508" y="2141284"/>
              <a:ext cx="1794540" cy="172807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530433" y="2719072"/>
              <a:ext cx="11526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31520A"/>
                  </a:solidFill>
                </a:rPr>
                <a:t>Неналоговые</a:t>
              </a:r>
            </a:p>
            <a:p>
              <a:r>
                <a:rPr lang="ru-RU" sz="1200" dirty="0" smtClean="0">
                  <a:solidFill>
                    <a:srgbClr val="31520A"/>
                  </a:solidFill>
                </a:rPr>
                <a:t>доходы</a:t>
              </a:r>
              <a:endParaRPr lang="ru-RU" sz="1200" dirty="0">
                <a:solidFill>
                  <a:srgbClr val="31520A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857784" y="4441058"/>
            <a:ext cx="1728192" cy="1580229"/>
            <a:chOff x="5148064" y="2113626"/>
            <a:chExt cx="1728192" cy="158022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2113626"/>
              <a:ext cx="1728192" cy="158022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453032" y="2576907"/>
              <a:ext cx="1118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36590B"/>
                  </a:solidFill>
                </a:rPr>
                <a:t>Безвозмездные поступления</a:t>
              </a:r>
              <a:endParaRPr lang="ru-RU" sz="1200" dirty="0">
                <a:solidFill>
                  <a:srgbClr val="36590B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60166" y="1138983"/>
            <a:ext cx="809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200" dirty="0" smtClean="0">
                <a:solidFill>
                  <a:srgbClr val="31520A"/>
                </a:solidFill>
              </a:rPr>
              <a:t>.</a:t>
            </a:r>
            <a:endParaRPr lang="ru-RU" sz="1200" dirty="0">
              <a:solidFill>
                <a:srgbClr val="31520A"/>
              </a:solidFill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 rot="16200000">
            <a:off x="2338685" y="3980207"/>
            <a:ext cx="631988" cy="249654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>
          <a:xfrm rot="16200000">
            <a:off x="4804341" y="4012949"/>
            <a:ext cx="631988" cy="249654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 rot="16200000">
            <a:off x="7387413" y="3978249"/>
            <a:ext cx="631988" cy="249654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660232" y="3076490"/>
            <a:ext cx="1925744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365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год – 2 163 477,6 </a:t>
            </a:r>
          </a:p>
          <a:p>
            <a:r>
              <a:rPr lang="ru-RU" sz="1200" dirty="0" smtClean="0">
                <a:solidFill>
                  <a:srgbClr val="365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 – 1 843 232,1</a:t>
            </a:r>
          </a:p>
          <a:p>
            <a:r>
              <a:rPr lang="ru-RU" sz="1200" dirty="0" smtClean="0">
                <a:solidFill>
                  <a:srgbClr val="365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 -  1 426 082,6 </a:t>
            </a:r>
            <a:endParaRPr lang="ru-RU" sz="1200" dirty="0">
              <a:solidFill>
                <a:srgbClr val="3659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3688" y="3082668"/>
            <a:ext cx="1800200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365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год – 1 228 234,0 </a:t>
            </a:r>
          </a:p>
          <a:p>
            <a:r>
              <a:rPr lang="ru-RU" sz="1200" dirty="0" smtClean="0">
                <a:solidFill>
                  <a:srgbClr val="365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 – 1 291 932,0</a:t>
            </a:r>
          </a:p>
          <a:p>
            <a:r>
              <a:rPr lang="ru-RU" sz="1200" dirty="0" smtClean="0">
                <a:solidFill>
                  <a:srgbClr val="365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 – 1 359 948,0  </a:t>
            </a:r>
            <a:endParaRPr lang="ru-RU" sz="1200" dirty="0">
              <a:solidFill>
                <a:srgbClr val="3659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11960" y="3082668"/>
            <a:ext cx="1683796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365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год – 145 668,9 </a:t>
            </a:r>
          </a:p>
          <a:p>
            <a:r>
              <a:rPr lang="ru-RU" sz="1200" dirty="0" smtClean="0">
                <a:solidFill>
                  <a:srgbClr val="365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 – 112 443,4</a:t>
            </a:r>
          </a:p>
          <a:p>
            <a:r>
              <a:rPr lang="ru-RU" sz="1200" dirty="0" smtClean="0">
                <a:solidFill>
                  <a:srgbClr val="365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 -  112 262,1 </a:t>
            </a:r>
            <a:endParaRPr lang="ru-RU" sz="1200" dirty="0">
              <a:solidFill>
                <a:srgbClr val="3659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31000" y="1562308"/>
            <a:ext cx="3129015" cy="95410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365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бюджета</a:t>
            </a:r>
          </a:p>
          <a:p>
            <a:r>
              <a:rPr lang="ru-RU" sz="1400" dirty="0" smtClean="0">
                <a:solidFill>
                  <a:srgbClr val="365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год – 3 537 380,5</a:t>
            </a:r>
          </a:p>
          <a:p>
            <a:r>
              <a:rPr lang="ru-RU" sz="1400" dirty="0" smtClean="0">
                <a:solidFill>
                  <a:srgbClr val="365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 – 3 247 607,5</a:t>
            </a:r>
          </a:p>
          <a:p>
            <a:r>
              <a:rPr lang="ru-RU" sz="1400" dirty="0" smtClean="0">
                <a:solidFill>
                  <a:srgbClr val="365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 – 2 898 292,7</a:t>
            </a:r>
          </a:p>
        </p:txBody>
      </p:sp>
      <p:sp>
        <p:nvSpPr>
          <p:cNvPr id="27" name="Выгнутая влево стрелка 26"/>
          <p:cNvSpPr/>
          <p:nvPr/>
        </p:nvSpPr>
        <p:spPr>
          <a:xfrm rot="10416113">
            <a:off x="6960322" y="1771294"/>
            <a:ext cx="731520" cy="1216152"/>
          </a:xfrm>
          <a:prstGeom prst="curvedRightArrow">
            <a:avLst/>
          </a:prstGeom>
          <a:solidFill>
            <a:srgbClr val="FFC000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 rot="10977186">
            <a:off x="2244136" y="1801760"/>
            <a:ext cx="731520" cy="1216152"/>
          </a:xfrm>
          <a:prstGeom prst="curvedLeftArrow">
            <a:avLst/>
          </a:prstGeom>
          <a:solidFill>
            <a:srgbClr val="FFC000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 rot="16200000">
            <a:off x="4878019" y="2548500"/>
            <a:ext cx="484632" cy="484632"/>
          </a:xfrm>
          <a:prstGeom prst="chevron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3400</TotalTime>
  <Words>13561</Words>
  <Application>Microsoft Office PowerPoint</Application>
  <PresentationFormat>Экран (4:3)</PresentationFormat>
  <Paragraphs>3022</Paragraphs>
  <Slides>69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муниципального долга  (в соответствии с Бюджетным кодексом Российской Федерации)</vt:lpstr>
      <vt:lpstr>СТРУКТУРА МУНИЦИПАЛЬНОГО ДОЛГА МУНИЦИПАЛЬНОГО ОБРАЗОВАНИЯ «ГОРОД МАЙКОП»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ПятыгинаВ</dc:creator>
  <cp:lastModifiedBy>user</cp:lastModifiedBy>
  <cp:revision>378</cp:revision>
  <cp:lastPrinted>2018-12-03T11:51:04Z</cp:lastPrinted>
  <dcterms:created xsi:type="dcterms:W3CDTF">2018-11-20T06:28:54Z</dcterms:created>
  <dcterms:modified xsi:type="dcterms:W3CDTF">2018-12-25T13:54:22Z</dcterms:modified>
</cp:coreProperties>
</file>